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101"/>
  </p:notesMasterIdLst>
  <p:sldIdLst>
    <p:sldId id="256" r:id="rId2"/>
    <p:sldId id="348" r:id="rId3"/>
    <p:sldId id="294" r:id="rId4"/>
    <p:sldId id="295" r:id="rId5"/>
    <p:sldId id="296" r:id="rId6"/>
    <p:sldId id="297" r:id="rId7"/>
    <p:sldId id="313" r:id="rId8"/>
    <p:sldId id="298" r:id="rId9"/>
    <p:sldId id="350" r:id="rId10"/>
    <p:sldId id="299" r:id="rId11"/>
    <p:sldId id="352" r:id="rId12"/>
    <p:sldId id="300" r:id="rId13"/>
    <p:sldId id="301" r:id="rId14"/>
    <p:sldId id="302" r:id="rId15"/>
    <p:sldId id="258" r:id="rId16"/>
    <p:sldId id="274" r:id="rId17"/>
    <p:sldId id="275" r:id="rId18"/>
    <p:sldId id="276" r:id="rId19"/>
    <p:sldId id="277" r:id="rId20"/>
    <p:sldId id="278" r:id="rId21"/>
    <p:sldId id="279" r:id="rId22"/>
    <p:sldId id="259" r:id="rId23"/>
    <p:sldId id="280" r:id="rId24"/>
    <p:sldId id="281" r:id="rId25"/>
    <p:sldId id="282" r:id="rId26"/>
    <p:sldId id="314" r:id="rId27"/>
    <p:sldId id="315" r:id="rId28"/>
    <p:sldId id="316" r:id="rId29"/>
    <p:sldId id="317" r:id="rId30"/>
    <p:sldId id="318" r:id="rId31"/>
    <p:sldId id="319" r:id="rId32"/>
    <p:sldId id="320" r:id="rId33"/>
    <p:sldId id="321" r:id="rId34"/>
    <p:sldId id="285" r:id="rId35"/>
    <p:sldId id="322" r:id="rId36"/>
    <p:sldId id="323" r:id="rId37"/>
    <p:sldId id="324" r:id="rId38"/>
    <p:sldId id="325" r:id="rId39"/>
    <p:sldId id="286" r:id="rId40"/>
    <p:sldId id="287" r:id="rId41"/>
    <p:sldId id="288" r:id="rId42"/>
    <p:sldId id="289" r:id="rId43"/>
    <p:sldId id="290" r:id="rId44"/>
    <p:sldId id="327" r:id="rId45"/>
    <p:sldId id="345" r:id="rId46"/>
    <p:sldId id="346" r:id="rId47"/>
    <p:sldId id="334" r:id="rId48"/>
    <p:sldId id="335" r:id="rId49"/>
    <p:sldId id="336" r:id="rId50"/>
    <p:sldId id="337" r:id="rId51"/>
    <p:sldId id="338" r:id="rId52"/>
    <p:sldId id="339" r:id="rId53"/>
    <p:sldId id="340" r:id="rId54"/>
    <p:sldId id="341" r:id="rId55"/>
    <p:sldId id="342" r:id="rId56"/>
    <p:sldId id="343" r:id="rId57"/>
    <p:sldId id="344" r:id="rId58"/>
    <p:sldId id="347" r:id="rId59"/>
    <p:sldId id="292" r:id="rId60"/>
    <p:sldId id="293" r:id="rId61"/>
    <p:sldId id="303" r:id="rId62"/>
    <p:sldId id="304" r:id="rId63"/>
    <p:sldId id="328" r:id="rId64"/>
    <p:sldId id="329" r:id="rId65"/>
    <p:sldId id="330" r:id="rId66"/>
    <p:sldId id="306" r:id="rId67"/>
    <p:sldId id="332" r:id="rId68"/>
    <p:sldId id="307" r:id="rId69"/>
    <p:sldId id="308" r:id="rId70"/>
    <p:sldId id="309" r:id="rId71"/>
    <p:sldId id="333" r:id="rId72"/>
    <p:sldId id="310" r:id="rId73"/>
    <p:sldId id="353" r:id="rId74"/>
    <p:sldId id="354" r:id="rId75"/>
    <p:sldId id="356" r:id="rId76"/>
    <p:sldId id="357" r:id="rId77"/>
    <p:sldId id="359" r:id="rId78"/>
    <p:sldId id="360" r:id="rId79"/>
    <p:sldId id="361" r:id="rId80"/>
    <p:sldId id="358" r:id="rId81"/>
    <p:sldId id="362" r:id="rId82"/>
    <p:sldId id="363" r:id="rId83"/>
    <p:sldId id="364" r:id="rId84"/>
    <p:sldId id="365" r:id="rId85"/>
    <p:sldId id="366" r:id="rId86"/>
    <p:sldId id="367" r:id="rId87"/>
    <p:sldId id="368" r:id="rId88"/>
    <p:sldId id="311" r:id="rId89"/>
    <p:sldId id="263" r:id="rId90"/>
    <p:sldId id="264" r:id="rId91"/>
    <p:sldId id="265" r:id="rId92"/>
    <p:sldId id="266" r:id="rId93"/>
    <p:sldId id="267" r:id="rId94"/>
    <p:sldId id="268" r:id="rId95"/>
    <p:sldId id="269" r:id="rId96"/>
    <p:sldId id="270" r:id="rId97"/>
    <p:sldId id="271" r:id="rId98"/>
    <p:sldId id="262" r:id="rId99"/>
    <p:sldId id="261" r:id="rId10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BF"/>
    <a:srgbClr val="F4CE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678" y="-792"/>
      </p:cViewPr>
      <p:guideLst/>
    </p:cSldViewPr>
  </p:slideViewPr>
  <p:notesTextViewPr>
    <p:cViewPr>
      <p:scale>
        <a:sx n="1" d="1"/>
        <a:sy n="1" d="1"/>
      </p:scale>
      <p:origin x="0" y="0"/>
    </p:cViewPr>
  </p:notesTextViewPr>
  <p:sorterViewPr>
    <p:cViewPr>
      <p:scale>
        <a:sx n="100" d="100"/>
        <a:sy n="100" d="100"/>
      </p:scale>
      <p:origin x="0" y="-55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7DE18-0B68-423F-B860-AC5BB654C72D}" type="datetimeFigureOut">
              <a:rPr lang="zh-TW" altLang="en-US" smtClean="0"/>
              <a:t>2023/12/12</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6E8A03-2715-4687-8B83-5044BE6999AC}" type="slidenum">
              <a:rPr lang="zh-TW" altLang="en-US" smtClean="0"/>
              <a:t>‹#›</a:t>
            </a:fld>
            <a:endParaRPr lang="zh-TW" altLang="en-US"/>
          </a:p>
        </p:txBody>
      </p:sp>
    </p:spTree>
    <p:extLst>
      <p:ext uri="{BB962C8B-B14F-4D97-AF65-F5344CB8AC3E}">
        <p14:creationId xmlns:p14="http://schemas.microsoft.com/office/powerpoint/2010/main" val="4245396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Psmths/windows-forensic-artifact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pPr marL="0" indent="0">
              <a:buNone/>
            </a:pPr>
            <a:r>
              <a:rPr lang="zh-TW" altLang="en-US" dirty="0"/>
              <a:t>延伸閱讀：</a:t>
            </a:r>
            <a:endParaRPr lang="en-US" altLang="zh-TW" dirty="0"/>
          </a:p>
          <a:p>
            <a:r>
              <a:rPr lang="en-US" altLang="zh-TW" dirty="0"/>
              <a:t>Practical Windows Forensics, Ayman </a:t>
            </a:r>
            <a:r>
              <a:rPr lang="en-US" altLang="zh-TW" dirty="0" err="1"/>
              <a:t>Shaaban</a:t>
            </a:r>
            <a:r>
              <a:rPr lang="en-US" altLang="zh-TW" dirty="0"/>
              <a:t> , Konstantin </a:t>
            </a:r>
            <a:r>
              <a:rPr lang="en-US" altLang="zh-TW" dirty="0" err="1"/>
              <a:t>Sapronov</a:t>
            </a:r>
            <a:r>
              <a:rPr lang="en-US" altLang="zh-TW" dirty="0"/>
              <a:t> (</a:t>
            </a:r>
            <a:r>
              <a:rPr lang="en-US" altLang="zh-TW" dirty="0" err="1"/>
              <a:t>PacktPub</a:t>
            </a:r>
            <a:r>
              <a:rPr lang="en-US" altLang="zh-TW" dirty="0"/>
              <a:t>)</a:t>
            </a:r>
          </a:p>
          <a:p>
            <a:r>
              <a:rPr lang="en-US" altLang="zh-TW" dirty="0"/>
              <a:t>Windows Forensic Analysis Toolkit: Advanced Analysis Techniques for Windows 7</a:t>
            </a:r>
          </a:p>
          <a:p>
            <a:endParaRPr lang="en-US" altLang="zh-TW" dirty="0"/>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TW" dirty="0"/>
              <a:t>13Cubed</a:t>
            </a:r>
            <a:r>
              <a:rPr lang="zh-TW" altLang="en-US" dirty="0"/>
              <a:t>在</a:t>
            </a:r>
            <a:r>
              <a:rPr lang="en-US" altLang="zh-TW" dirty="0"/>
              <a:t>YOUTUE</a:t>
            </a:r>
            <a:r>
              <a:rPr lang="zh-TW" altLang="en-US" dirty="0"/>
              <a:t>有</a:t>
            </a:r>
            <a:r>
              <a:rPr lang="en-US" altLang="zh-TW" dirty="0"/>
              <a:t>22</a:t>
            </a:r>
            <a:r>
              <a:rPr lang="zh-TW" altLang="en-US" dirty="0"/>
              <a:t>部</a:t>
            </a:r>
            <a:r>
              <a:rPr lang="en-US" altLang="zh-TW" dirty="0"/>
              <a:t>Introduction to Windows Forensics</a:t>
            </a:r>
            <a:r>
              <a:rPr lang="zh-TW" altLang="en-US" dirty="0"/>
              <a:t>系列教學影片可提供學員進階學習</a:t>
            </a:r>
            <a:endParaRPr lang="en-US" altLang="zh-TW" dirty="0"/>
          </a:p>
          <a:p>
            <a:r>
              <a:rPr lang="en-US" altLang="zh-TW" dirty="0"/>
              <a:t>https://www.youtube.com/@13Cubed</a:t>
            </a:r>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3</a:t>
            </a:fld>
            <a:endParaRPr lang="zh-TW" altLang="en-US" dirty="0"/>
          </a:p>
        </p:txBody>
      </p:sp>
    </p:spTree>
    <p:extLst>
      <p:ext uri="{BB962C8B-B14F-4D97-AF65-F5344CB8AC3E}">
        <p14:creationId xmlns:p14="http://schemas.microsoft.com/office/powerpoint/2010/main" val="34247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r>
              <a:rPr lang="en-US" altLang="zh-TW" kern="0" dirty="0"/>
              <a:t>Harlan </a:t>
            </a:r>
            <a:r>
              <a:rPr lang="en-US" altLang="zh-TW" kern="0" dirty="0" err="1"/>
              <a:t>Carvey</a:t>
            </a:r>
            <a:endParaRPr lang="en-US" altLang="zh-TW" kern="0" dirty="0"/>
          </a:p>
          <a:p>
            <a:pPr lvl="1">
              <a:buFont typeface="DokChampa"/>
              <a:buChar char="–"/>
            </a:pPr>
            <a:r>
              <a:rPr lang="zh-TW" altLang="en-US" dirty="0"/>
              <a:t>高級網路安全顧問與研究員，致力於數位鑑識與事件應變、威脅獵捕與威脅情報的交叉</a:t>
            </a:r>
            <a:endParaRPr lang="en-US" altLang="zh-TW" dirty="0"/>
          </a:p>
          <a:p>
            <a:pPr marR="0" lvl="1" fontAlgn="auto">
              <a:lnSpc>
                <a:spcPct val="100000"/>
              </a:lnSpc>
              <a:spcBef>
                <a:spcPts val="0"/>
              </a:spcBef>
              <a:spcAft>
                <a:spcPts val="0"/>
              </a:spcAft>
              <a:buClrTx/>
              <a:buSzTx/>
              <a:buFont typeface="DokChampa"/>
              <a:buChar char="–"/>
              <a:tabLst/>
              <a:defRPr/>
            </a:pPr>
            <a:r>
              <a:rPr lang="zh-TW" altLang="en-US" dirty="0"/>
              <a:t>傑出的公共演講者、創新的研究員及分析師</a:t>
            </a:r>
            <a:endParaRPr lang="en-US" altLang="zh-TW" dirty="0"/>
          </a:p>
          <a:p>
            <a:pPr marR="0" lvl="1" fontAlgn="auto">
              <a:lnSpc>
                <a:spcPct val="100000"/>
              </a:lnSpc>
              <a:spcBef>
                <a:spcPts val="0"/>
              </a:spcBef>
              <a:spcAft>
                <a:spcPts val="0"/>
              </a:spcAft>
              <a:buClrTx/>
              <a:buSzTx/>
              <a:buFont typeface="DokChampa"/>
              <a:buChar char="–"/>
              <a:tabLst/>
              <a:defRPr/>
            </a:pPr>
            <a:r>
              <a:rPr lang="zh-TW" altLang="en-US" dirty="0"/>
              <a:t>他也多產作家</a:t>
            </a:r>
            <a:r>
              <a:rPr lang="en-US" altLang="zh-TW" dirty="0"/>
              <a:t>(</a:t>
            </a:r>
            <a:r>
              <a:rPr lang="zh-TW" altLang="en-US" dirty="0"/>
              <a:t>出版</a:t>
            </a:r>
            <a:r>
              <a:rPr lang="en-US" altLang="zh-TW" dirty="0"/>
              <a:t>9</a:t>
            </a:r>
            <a:r>
              <a:rPr lang="zh-TW" altLang="en-US" dirty="0"/>
              <a:t>本書</a:t>
            </a:r>
            <a:r>
              <a:rPr lang="en-US" altLang="zh-TW" dirty="0"/>
              <a:t>)</a:t>
            </a:r>
            <a:r>
              <a:rPr lang="zh-TW" altLang="en-US" dirty="0"/>
              <a:t>，撰寫第一本有關</a:t>
            </a:r>
            <a:r>
              <a:rPr lang="en-US" altLang="zh-TW" dirty="0"/>
              <a:t>Windows</a:t>
            </a:r>
            <a:r>
              <a:rPr lang="zh-TW" altLang="en-US" dirty="0"/>
              <a:t>註冊表分析的相關書籍</a:t>
            </a:r>
            <a:endParaRPr lang="en-US" altLang="zh-TW" dirty="0"/>
          </a:p>
          <a:p>
            <a:pPr marL="539750" lvl="1">
              <a:buFont typeface="Wingdings" panose="05000000000000000000" pitchFamily="2" charset="2"/>
              <a:buChar char="Ø"/>
              <a:defRPr/>
            </a:pPr>
            <a:r>
              <a:rPr lang="en-US" altLang="zh-TW" dirty="0"/>
              <a:t>Practical Windows Investigations(2020)</a:t>
            </a:r>
          </a:p>
          <a:p>
            <a:pPr marL="539750" lvl="1">
              <a:buFont typeface="Wingdings" panose="05000000000000000000" pitchFamily="2" charset="2"/>
              <a:buChar char="Ø"/>
              <a:defRPr/>
            </a:pPr>
            <a:r>
              <a:rPr lang="en-US" altLang="zh-TW" dirty="0"/>
              <a:t>Investigating Windows Systems(2018)</a:t>
            </a:r>
          </a:p>
          <a:p>
            <a:pPr marL="539750" lvl="1">
              <a:buFont typeface="Wingdings" panose="05000000000000000000" pitchFamily="2" charset="2"/>
              <a:buChar char="Ø"/>
              <a:defRPr/>
            </a:pPr>
            <a:r>
              <a:rPr lang="en-US" altLang="zh-TW" dirty="0"/>
              <a:t>Windows Forensic Analysis Toolkit: Advanced Analysis Techniques for Windows 8</a:t>
            </a:r>
          </a:p>
          <a:p>
            <a:pPr marL="539750" lvl="1">
              <a:buFont typeface="Wingdings" panose="05000000000000000000" pitchFamily="2" charset="2"/>
              <a:buChar char="Ø"/>
              <a:defRPr/>
            </a:pPr>
            <a:r>
              <a:rPr lang="en-US" altLang="zh-TW" dirty="0"/>
              <a:t>Windows Registry Forensics: Advanced Digital Forensic Analysis of the Windows Registry, Second Edition</a:t>
            </a:r>
          </a:p>
          <a:p>
            <a:pPr marL="539750" lvl="1">
              <a:buFont typeface="Wingdings" panose="05000000000000000000" pitchFamily="2" charset="2"/>
              <a:buChar char="Ø"/>
              <a:defRPr/>
            </a:pPr>
            <a:r>
              <a:rPr lang="en-US" altLang="zh-TW" dirty="0"/>
              <a:t>Digital Forensics with Open Source Tools</a:t>
            </a:r>
          </a:p>
          <a:p>
            <a:pPr marL="539750" lvl="1">
              <a:buFont typeface="Wingdings" panose="05000000000000000000" pitchFamily="2" charset="2"/>
              <a:buChar char="Ø"/>
              <a:defRPr/>
            </a:pPr>
            <a:r>
              <a:rPr lang="en-US" altLang="zh-TW" dirty="0"/>
              <a:t>Windows Forensics and Incident Recovery</a:t>
            </a:r>
          </a:p>
          <a:p>
            <a:pPr marL="539750" lvl="1">
              <a:buFont typeface="Wingdings" panose="05000000000000000000" pitchFamily="2" charset="2"/>
              <a:buChar char="Ø"/>
              <a:defRPr/>
            </a:pPr>
            <a:r>
              <a:rPr lang="en-US" altLang="zh-TW" dirty="0"/>
              <a:t>Windows Forensic Analysis DVD Toolkit</a:t>
            </a:r>
          </a:p>
          <a:p>
            <a:pPr marL="171450" marR="0" lvl="3"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lang="en-US" altLang="zh-TW" kern="0" dirty="0">
              <a:solidFill>
                <a:schemeClr val="tx1"/>
              </a:solidFill>
            </a:endParaRPr>
          </a:p>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13</a:t>
            </a:fld>
            <a:endParaRPr lang="zh-TW" altLang="en-US" dirty="0"/>
          </a:p>
        </p:txBody>
      </p:sp>
    </p:spTree>
    <p:extLst>
      <p:ext uri="{BB962C8B-B14F-4D97-AF65-F5344CB8AC3E}">
        <p14:creationId xmlns:p14="http://schemas.microsoft.com/office/powerpoint/2010/main" val="206640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r>
              <a:rPr lang="zh-TW" altLang="en-US" dirty="0"/>
              <a:t>官方網站：</a:t>
            </a:r>
            <a:r>
              <a:rPr lang="en-US" altLang="zh-TW" dirty="0"/>
              <a:t>https://github.com/keydet89/RegRipper3.0</a:t>
            </a:r>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14</a:t>
            </a:fld>
            <a:endParaRPr lang="zh-TW" altLang="en-US" dirty="0"/>
          </a:p>
        </p:txBody>
      </p:sp>
    </p:spTree>
    <p:extLst>
      <p:ext uri="{BB962C8B-B14F-4D97-AF65-F5344CB8AC3E}">
        <p14:creationId xmlns:p14="http://schemas.microsoft.com/office/powerpoint/2010/main" val="1442755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r>
              <a:rPr lang="zh-TW" altLang="en-US" kern="0" dirty="0"/>
              <a:t>美國國家標準與技術研究所電腦取證工具測試計劃 </a:t>
            </a:r>
            <a:r>
              <a:rPr lang="en-US" altLang="zh-TW" kern="0" dirty="0"/>
              <a:t>( https://www.cftt.nist.gov/ )</a:t>
            </a:r>
          </a:p>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16</a:t>
            </a:fld>
            <a:endParaRPr lang="zh-TW" altLang="en-US" dirty="0"/>
          </a:p>
        </p:txBody>
      </p:sp>
    </p:spTree>
    <p:extLst>
      <p:ext uri="{BB962C8B-B14F-4D97-AF65-F5344CB8AC3E}">
        <p14:creationId xmlns:p14="http://schemas.microsoft.com/office/powerpoint/2010/main" val="3926243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18</a:t>
            </a:fld>
            <a:endParaRPr lang="zh-TW" altLang="en-US" dirty="0"/>
          </a:p>
        </p:txBody>
      </p:sp>
    </p:spTree>
    <p:extLst>
      <p:ext uri="{BB962C8B-B14F-4D97-AF65-F5344CB8AC3E}">
        <p14:creationId xmlns:p14="http://schemas.microsoft.com/office/powerpoint/2010/main" val="4667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19</a:t>
            </a:fld>
            <a:endParaRPr lang="zh-TW" altLang="en-US" dirty="0"/>
          </a:p>
        </p:txBody>
      </p:sp>
    </p:spTree>
    <p:extLst>
      <p:ext uri="{BB962C8B-B14F-4D97-AF65-F5344CB8AC3E}">
        <p14:creationId xmlns:p14="http://schemas.microsoft.com/office/powerpoint/2010/main" val="3825837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20</a:t>
            </a:fld>
            <a:endParaRPr lang="zh-TW" altLang="en-US"/>
          </a:p>
        </p:txBody>
      </p:sp>
    </p:spTree>
    <p:extLst>
      <p:ext uri="{BB962C8B-B14F-4D97-AF65-F5344CB8AC3E}">
        <p14:creationId xmlns:p14="http://schemas.microsoft.com/office/powerpoint/2010/main" val="858493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21</a:t>
            </a:fld>
            <a:endParaRPr lang="zh-TW" altLang="en-US"/>
          </a:p>
        </p:txBody>
      </p:sp>
    </p:spTree>
    <p:extLst>
      <p:ext uri="{BB962C8B-B14F-4D97-AF65-F5344CB8AC3E}">
        <p14:creationId xmlns:p14="http://schemas.microsoft.com/office/powerpoint/2010/main" val="3260716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0"/>
            <a:r>
              <a:rPr lang="da-DK" altLang="zh-TW" dirty="0"/>
              <a:t>Computer Forensic Reference Data </a:t>
            </a:r>
            <a:r>
              <a:rPr lang="da-DK" altLang="zh-TW" dirty="0" smtClean="0"/>
              <a:t>Sets(CFReDS)</a:t>
            </a:r>
            <a:r>
              <a:rPr lang="da-DK" altLang="zh-TW" dirty="0"/>
              <a:t> </a:t>
            </a:r>
            <a:r>
              <a:rPr lang="zh-TW" altLang="en-US" dirty="0"/>
              <a:t> </a:t>
            </a:r>
            <a:r>
              <a:rPr lang="en-US" altLang="zh-TW" dirty="0"/>
              <a:t>https://cfreds.nist.gov/</a:t>
            </a:r>
            <a:endParaRPr lang="da-DK" altLang="zh-TW" dirty="0"/>
          </a:p>
          <a:p>
            <a:pPr lvl="0"/>
            <a:r>
              <a:rPr lang="zh-TW" altLang="en-US" dirty="0"/>
              <a:t>數位鑑識資料集</a:t>
            </a:r>
            <a:endParaRPr lang="en-US" altLang="zh-TW" dirty="0"/>
          </a:p>
          <a:p>
            <a:pPr lvl="0"/>
            <a:r>
              <a:rPr lang="zh-TW" altLang="en-US" dirty="0"/>
              <a:t>這些資料集可以幫助完成各種任務，包含工具測試、熟悉給定任務的工具行為、培訓以及其他資料集使用者可以設計的不可預見的用途</a:t>
            </a:r>
            <a:endParaRPr lang="en-US" altLang="zh-TW" dirty="0"/>
          </a:p>
          <a:p>
            <a:pPr eaLnBrk="1" hangingPunct="1"/>
            <a:endParaRPr lang="en-US" altLang="zh-TW" sz="1400" dirty="0"/>
          </a:p>
          <a:p>
            <a:pPr eaLnBrk="1" hangingPunct="1"/>
            <a:endParaRPr lang="en-US" altLang="zh-TW" dirty="0"/>
          </a:p>
          <a:p>
            <a:r>
              <a:rPr lang="zh-TW" altLang="en-US" kern="0" dirty="0"/>
              <a:t>參考解答：</a:t>
            </a:r>
            <a:endParaRPr lang="en-US" altLang="zh-TW" kern="0" dirty="0"/>
          </a:p>
          <a:p>
            <a:pPr lvl="1"/>
            <a:r>
              <a:rPr lang="en-US" altLang="zh-TW" kern="0" dirty="0"/>
              <a:t>https://medium.com/@sshekhar01/cfreds-project-hacking-case-challenge-writeup-6a52883eac0b</a:t>
            </a:r>
          </a:p>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23</a:t>
            </a:fld>
            <a:endParaRPr lang="zh-TW" altLang="en-US"/>
          </a:p>
        </p:txBody>
      </p:sp>
    </p:spTree>
    <p:extLst>
      <p:ext uri="{BB962C8B-B14F-4D97-AF65-F5344CB8AC3E}">
        <p14:creationId xmlns:p14="http://schemas.microsoft.com/office/powerpoint/2010/main" val="2211628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0"/>
            <a:r>
              <a:rPr lang="da-DK" altLang="zh-TW" dirty="0"/>
              <a:t>Computer Forensic Reference Data Sets (CFReDS) </a:t>
            </a:r>
            <a:r>
              <a:rPr lang="zh-TW" altLang="en-US" dirty="0"/>
              <a:t> </a:t>
            </a:r>
            <a:r>
              <a:rPr lang="en-US" altLang="zh-TW" dirty="0"/>
              <a:t>https://cfreds.nist.gov/</a:t>
            </a:r>
            <a:endParaRPr lang="da-DK" altLang="zh-TW" dirty="0"/>
          </a:p>
          <a:p>
            <a:pPr lvl="0"/>
            <a:r>
              <a:rPr lang="zh-TW" altLang="en-US" dirty="0"/>
              <a:t>數位鑑識資料集</a:t>
            </a:r>
            <a:endParaRPr lang="en-US" altLang="zh-TW" dirty="0"/>
          </a:p>
          <a:p>
            <a:pPr lvl="0"/>
            <a:r>
              <a:rPr lang="zh-TW" altLang="en-US" dirty="0"/>
              <a:t>這些資料集可以幫助完成各種任務，包含工具測試、熟悉給定任務的工具行為、培訓以及其他資料集使用者可以設計的不可預見的用途</a:t>
            </a:r>
            <a:endParaRPr lang="en-US" altLang="zh-TW" dirty="0"/>
          </a:p>
          <a:p>
            <a:pPr eaLnBrk="1" hangingPunct="1"/>
            <a:endParaRPr lang="en-US" altLang="zh-TW" sz="1400" dirty="0"/>
          </a:p>
          <a:p>
            <a:pPr eaLnBrk="1" hangingPunct="1"/>
            <a:endParaRPr lang="en-US" altLang="zh-TW" dirty="0"/>
          </a:p>
          <a:p>
            <a:r>
              <a:rPr lang="zh-TW" altLang="en-US" kern="0" dirty="0"/>
              <a:t>參考解答：</a:t>
            </a:r>
            <a:endParaRPr lang="en-US" altLang="zh-TW" kern="0" dirty="0"/>
          </a:p>
          <a:p>
            <a:pPr lvl="1"/>
            <a:r>
              <a:rPr lang="en-US" altLang="zh-TW" kern="0" dirty="0"/>
              <a:t>https://medium.com/@sshekhar01/cfreds-project-hacking-case-challenge-writeup-6a52883eac0b</a:t>
            </a:r>
          </a:p>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24</a:t>
            </a:fld>
            <a:endParaRPr lang="zh-TW" altLang="en-US"/>
          </a:p>
        </p:txBody>
      </p:sp>
    </p:spTree>
    <p:extLst>
      <p:ext uri="{BB962C8B-B14F-4D97-AF65-F5344CB8AC3E}">
        <p14:creationId xmlns:p14="http://schemas.microsoft.com/office/powerpoint/2010/main" val="33735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25</a:t>
            </a:fld>
            <a:endParaRPr lang="zh-TW" altLang="en-US"/>
          </a:p>
        </p:txBody>
      </p:sp>
    </p:spTree>
    <p:extLst>
      <p:ext uri="{BB962C8B-B14F-4D97-AF65-F5344CB8AC3E}">
        <p14:creationId xmlns:p14="http://schemas.microsoft.com/office/powerpoint/2010/main" val="2952835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r>
              <a:rPr lang="zh-TW" altLang="en-US" dirty="0"/>
              <a:t>更多</a:t>
            </a:r>
            <a:r>
              <a:rPr lang="en-US" altLang="zh-TW" dirty="0"/>
              <a:t>Windows artifacts </a:t>
            </a:r>
            <a:r>
              <a:rPr lang="zh-TW" altLang="en-US" dirty="0"/>
              <a:t>請參閱</a:t>
            </a:r>
            <a:endParaRPr lang="en-US" altLang="zh-TW" dirty="0"/>
          </a:p>
          <a:p>
            <a:r>
              <a:rPr lang="en-US" altLang="zh-TW" dirty="0"/>
              <a:t>Windows forensic artifacts</a:t>
            </a:r>
            <a:r>
              <a:rPr lang="zh-TW" altLang="en-US" dirty="0"/>
              <a:t> </a:t>
            </a:r>
            <a:r>
              <a:rPr lang="en-US" altLang="zh-TW" dirty="0"/>
              <a:t>guide</a:t>
            </a:r>
          </a:p>
          <a:p>
            <a:r>
              <a:rPr lang="en-US" altLang="zh-TW" dirty="0">
                <a:hlinkClick r:id="rId3"/>
              </a:rPr>
              <a:t>https://github.com/Psmths/windows-forensic-artifacts</a:t>
            </a:r>
            <a:endParaRPr lang="en-US" altLang="zh-TW" dirty="0"/>
          </a:p>
          <a:p>
            <a:pPr lvl="1">
              <a:buFont typeface="DokChampa"/>
              <a:buChar char="–"/>
            </a:pPr>
            <a:r>
              <a:rPr lang="en-US" altLang="zh-TW" dirty="0"/>
              <a:t>Windows </a:t>
            </a:r>
            <a:r>
              <a:rPr lang="zh-TW" altLang="en-US" dirty="0"/>
              <a:t>錯誤回報 </a:t>
            </a:r>
            <a:r>
              <a:rPr lang="en-US" altLang="zh-TW" dirty="0"/>
              <a:t>(WER, Windows Error Reporting )</a:t>
            </a:r>
          </a:p>
          <a:p>
            <a:pPr lvl="1">
              <a:buFont typeface="DokChampa"/>
              <a:buChar char="–"/>
            </a:pPr>
            <a:r>
              <a:rPr lang="zh-TW" altLang="en-US" dirty="0"/>
              <a:t>遠端桌面協定快取</a:t>
            </a:r>
            <a:r>
              <a:rPr lang="en-US" altLang="zh-TW" dirty="0"/>
              <a:t>(Remote Desktop Protocol (RDP) Cache)</a:t>
            </a:r>
          </a:p>
          <a:p>
            <a:pPr lvl="1">
              <a:buFont typeface="DokChampa"/>
              <a:buChar char="–"/>
            </a:pPr>
            <a:r>
              <a:rPr lang="en-US" altLang="zh-TW" dirty="0" err="1"/>
              <a:t>ShimCache</a:t>
            </a:r>
            <a:r>
              <a:rPr lang="en-US" altLang="zh-TW" dirty="0"/>
              <a:t> / </a:t>
            </a:r>
            <a:r>
              <a:rPr lang="en-US" altLang="zh-TW" dirty="0" err="1"/>
              <a:t>AppCompatCache</a:t>
            </a:r>
            <a:endParaRPr lang="en-US" altLang="zh-TW" dirty="0"/>
          </a:p>
          <a:p>
            <a:pPr lvl="1">
              <a:buFont typeface="DokChampa"/>
              <a:buChar char="–"/>
            </a:pPr>
            <a:r>
              <a:rPr lang="en-US" altLang="zh-TW" dirty="0" err="1"/>
              <a:t>Amcache</a:t>
            </a:r>
            <a:endParaRPr lang="en-US" altLang="zh-TW" dirty="0"/>
          </a:p>
          <a:p>
            <a:pPr lvl="1">
              <a:buFont typeface="DokChampa"/>
              <a:buChar char="–"/>
            </a:pPr>
            <a:r>
              <a:rPr lang="en-US" altLang="zh-TW" dirty="0" err="1"/>
              <a:t>UserAssist</a:t>
            </a:r>
            <a:endParaRPr lang="en-US" altLang="zh-TW" dirty="0"/>
          </a:p>
          <a:p>
            <a:pPr lvl="1">
              <a:buFont typeface="DokChampa"/>
              <a:buChar char="–"/>
            </a:pPr>
            <a:r>
              <a:rPr lang="en-US" altLang="zh-TW" dirty="0" err="1"/>
              <a:t>Shellbag</a:t>
            </a:r>
            <a:endParaRPr lang="zh-TW" altLang="en-US" dirty="0"/>
          </a:p>
          <a:p>
            <a:endParaRPr lang="en-US" altLang="zh-TW" dirty="0"/>
          </a:p>
          <a:p>
            <a:endParaRPr lang="en-US" altLang="zh-TW" dirty="0"/>
          </a:p>
          <a:p>
            <a:r>
              <a:rPr lang="en-US" altLang="zh-TW" b="1" dirty="0"/>
              <a:t>Windows Forensic Analysis</a:t>
            </a:r>
          </a:p>
          <a:p>
            <a:r>
              <a:rPr lang="en-US" altLang="zh-TW" dirty="0"/>
              <a:t>https://www.sans.org/posters/windows-forensic-analysis/ </a:t>
            </a:r>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4</a:t>
            </a:fld>
            <a:endParaRPr lang="zh-TW" altLang="en-US" dirty="0"/>
          </a:p>
        </p:txBody>
      </p:sp>
    </p:spTree>
    <p:extLst>
      <p:ext uri="{BB962C8B-B14F-4D97-AF65-F5344CB8AC3E}">
        <p14:creationId xmlns:p14="http://schemas.microsoft.com/office/powerpoint/2010/main" val="682295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34</a:t>
            </a:fld>
            <a:endParaRPr lang="zh-TW" altLang="en-US" dirty="0"/>
          </a:p>
        </p:txBody>
      </p:sp>
    </p:spTree>
    <p:extLst>
      <p:ext uri="{BB962C8B-B14F-4D97-AF65-F5344CB8AC3E}">
        <p14:creationId xmlns:p14="http://schemas.microsoft.com/office/powerpoint/2010/main" val="1743912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39</a:t>
            </a:fld>
            <a:endParaRPr lang="zh-TW" altLang="en-US" dirty="0"/>
          </a:p>
        </p:txBody>
      </p:sp>
    </p:spTree>
    <p:extLst>
      <p:ext uri="{BB962C8B-B14F-4D97-AF65-F5344CB8AC3E}">
        <p14:creationId xmlns:p14="http://schemas.microsoft.com/office/powerpoint/2010/main" val="1910872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40</a:t>
            </a:fld>
            <a:endParaRPr lang="zh-TW" altLang="en-US" dirty="0"/>
          </a:p>
        </p:txBody>
      </p:sp>
    </p:spTree>
    <p:extLst>
      <p:ext uri="{BB962C8B-B14F-4D97-AF65-F5344CB8AC3E}">
        <p14:creationId xmlns:p14="http://schemas.microsoft.com/office/powerpoint/2010/main" val="2113961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41</a:t>
            </a:fld>
            <a:endParaRPr lang="zh-TW" altLang="en-US" dirty="0"/>
          </a:p>
        </p:txBody>
      </p:sp>
    </p:spTree>
    <p:extLst>
      <p:ext uri="{BB962C8B-B14F-4D97-AF65-F5344CB8AC3E}">
        <p14:creationId xmlns:p14="http://schemas.microsoft.com/office/powerpoint/2010/main" val="3621548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42</a:t>
            </a:fld>
            <a:endParaRPr lang="zh-TW" altLang="en-US" dirty="0"/>
          </a:p>
        </p:txBody>
      </p:sp>
    </p:spTree>
    <p:extLst>
      <p:ext uri="{BB962C8B-B14F-4D97-AF65-F5344CB8AC3E}">
        <p14:creationId xmlns:p14="http://schemas.microsoft.com/office/powerpoint/2010/main" val="3272989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43</a:t>
            </a:fld>
            <a:endParaRPr lang="zh-TW" altLang="en-US" dirty="0"/>
          </a:p>
        </p:txBody>
      </p:sp>
    </p:spTree>
    <p:extLst>
      <p:ext uri="{BB962C8B-B14F-4D97-AF65-F5344CB8AC3E}">
        <p14:creationId xmlns:p14="http://schemas.microsoft.com/office/powerpoint/2010/main" val="4091541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44</a:t>
            </a:fld>
            <a:endParaRPr lang="zh-TW" altLang="en-US" dirty="0"/>
          </a:p>
        </p:txBody>
      </p:sp>
    </p:spTree>
    <p:extLst>
      <p:ext uri="{BB962C8B-B14F-4D97-AF65-F5344CB8AC3E}">
        <p14:creationId xmlns:p14="http://schemas.microsoft.com/office/powerpoint/2010/main" val="30539470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45</a:t>
            </a:fld>
            <a:endParaRPr lang="zh-TW" altLang="en-US" dirty="0"/>
          </a:p>
        </p:txBody>
      </p:sp>
    </p:spTree>
    <p:extLst>
      <p:ext uri="{BB962C8B-B14F-4D97-AF65-F5344CB8AC3E}">
        <p14:creationId xmlns:p14="http://schemas.microsoft.com/office/powerpoint/2010/main" val="17648818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46</a:t>
            </a:fld>
            <a:endParaRPr lang="zh-TW" altLang="en-US" dirty="0"/>
          </a:p>
        </p:txBody>
      </p:sp>
    </p:spTree>
    <p:extLst>
      <p:ext uri="{BB962C8B-B14F-4D97-AF65-F5344CB8AC3E}">
        <p14:creationId xmlns:p14="http://schemas.microsoft.com/office/powerpoint/2010/main" val="4239446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47</a:t>
            </a:fld>
            <a:endParaRPr lang="zh-TW" altLang="en-US" dirty="0"/>
          </a:p>
        </p:txBody>
      </p:sp>
    </p:spTree>
    <p:extLst>
      <p:ext uri="{BB962C8B-B14F-4D97-AF65-F5344CB8AC3E}">
        <p14:creationId xmlns:p14="http://schemas.microsoft.com/office/powerpoint/2010/main" val="3674010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5</a:t>
            </a:fld>
            <a:endParaRPr lang="zh-TW" altLang="en-US" dirty="0"/>
          </a:p>
        </p:txBody>
      </p:sp>
    </p:spTree>
    <p:extLst>
      <p:ext uri="{BB962C8B-B14F-4D97-AF65-F5344CB8AC3E}">
        <p14:creationId xmlns:p14="http://schemas.microsoft.com/office/powerpoint/2010/main" val="31533362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48</a:t>
            </a:fld>
            <a:endParaRPr lang="zh-TW" altLang="en-US" dirty="0"/>
          </a:p>
        </p:txBody>
      </p:sp>
    </p:spTree>
    <p:extLst>
      <p:ext uri="{BB962C8B-B14F-4D97-AF65-F5344CB8AC3E}">
        <p14:creationId xmlns:p14="http://schemas.microsoft.com/office/powerpoint/2010/main" val="2563902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49</a:t>
            </a:fld>
            <a:endParaRPr lang="zh-TW" altLang="en-US" dirty="0"/>
          </a:p>
        </p:txBody>
      </p:sp>
    </p:spTree>
    <p:extLst>
      <p:ext uri="{BB962C8B-B14F-4D97-AF65-F5344CB8AC3E}">
        <p14:creationId xmlns:p14="http://schemas.microsoft.com/office/powerpoint/2010/main" val="1143469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50</a:t>
            </a:fld>
            <a:endParaRPr lang="zh-TW" altLang="en-US" dirty="0"/>
          </a:p>
        </p:txBody>
      </p:sp>
    </p:spTree>
    <p:extLst>
      <p:ext uri="{BB962C8B-B14F-4D97-AF65-F5344CB8AC3E}">
        <p14:creationId xmlns:p14="http://schemas.microsoft.com/office/powerpoint/2010/main" val="35225299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51</a:t>
            </a:fld>
            <a:endParaRPr lang="zh-TW" altLang="en-US" dirty="0"/>
          </a:p>
        </p:txBody>
      </p:sp>
    </p:spTree>
    <p:extLst>
      <p:ext uri="{BB962C8B-B14F-4D97-AF65-F5344CB8AC3E}">
        <p14:creationId xmlns:p14="http://schemas.microsoft.com/office/powerpoint/2010/main" val="500784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52</a:t>
            </a:fld>
            <a:endParaRPr lang="zh-TW" altLang="en-US" dirty="0"/>
          </a:p>
        </p:txBody>
      </p:sp>
    </p:spTree>
    <p:extLst>
      <p:ext uri="{BB962C8B-B14F-4D97-AF65-F5344CB8AC3E}">
        <p14:creationId xmlns:p14="http://schemas.microsoft.com/office/powerpoint/2010/main" val="8076426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53</a:t>
            </a:fld>
            <a:endParaRPr lang="zh-TW" altLang="en-US" dirty="0"/>
          </a:p>
        </p:txBody>
      </p:sp>
    </p:spTree>
    <p:extLst>
      <p:ext uri="{BB962C8B-B14F-4D97-AF65-F5344CB8AC3E}">
        <p14:creationId xmlns:p14="http://schemas.microsoft.com/office/powerpoint/2010/main" val="30852316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54</a:t>
            </a:fld>
            <a:endParaRPr lang="zh-TW" altLang="en-US" dirty="0"/>
          </a:p>
        </p:txBody>
      </p:sp>
    </p:spTree>
    <p:extLst>
      <p:ext uri="{BB962C8B-B14F-4D97-AF65-F5344CB8AC3E}">
        <p14:creationId xmlns:p14="http://schemas.microsoft.com/office/powerpoint/2010/main" val="7188551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55</a:t>
            </a:fld>
            <a:endParaRPr lang="zh-TW" altLang="en-US" dirty="0"/>
          </a:p>
        </p:txBody>
      </p:sp>
    </p:spTree>
    <p:extLst>
      <p:ext uri="{BB962C8B-B14F-4D97-AF65-F5344CB8AC3E}">
        <p14:creationId xmlns:p14="http://schemas.microsoft.com/office/powerpoint/2010/main" val="14771071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56</a:t>
            </a:fld>
            <a:endParaRPr lang="zh-TW" altLang="en-US" dirty="0"/>
          </a:p>
        </p:txBody>
      </p:sp>
    </p:spTree>
    <p:extLst>
      <p:ext uri="{BB962C8B-B14F-4D97-AF65-F5344CB8AC3E}">
        <p14:creationId xmlns:p14="http://schemas.microsoft.com/office/powerpoint/2010/main" val="1382621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57</a:t>
            </a:fld>
            <a:endParaRPr lang="zh-TW" altLang="en-US" dirty="0"/>
          </a:p>
        </p:txBody>
      </p:sp>
    </p:spTree>
    <p:extLst>
      <p:ext uri="{BB962C8B-B14F-4D97-AF65-F5344CB8AC3E}">
        <p14:creationId xmlns:p14="http://schemas.microsoft.com/office/powerpoint/2010/main" val="428061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6</a:t>
            </a:fld>
            <a:endParaRPr lang="zh-TW" altLang="en-US" dirty="0"/>
          </a:p>
        </p:txBody>
      </p:sp>
    </p:spTree>
    <p:extLst>
      <p:ext uri="{BB962C8B-B14F-4D97-AF65-F5344CB8AC3E}">
        <p14:creationId xmlns:p14="http://schemas.microsoft.com/office/powerpoint/2010/main" val="30212463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58</a:t>
            </a:fld>
            <a:endParaRPr lang="zh-TW" altLang="en-US" dirty="0"/>
          </a:p>
        </p:txBody>
      </p:sp>
    </p:spTree>
    <p:extLst>
      <p:ext uri="{BB962C8B-B14F-4D97-AF65-F5344CB8AC3E}">
        <p14:creationId xmlns:p14="http://schemas.microsoft.com/office/powerpoint/2010/main" val="2410786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59</a:t>
            </a:fld>
            <a:endParaRPr lang="zh-TW" altLang="en-US" dirty="0"/>
          </a:p>
        </p:txBody>
      </p:sp>
    </p:spTree>
    <p:extLst>
      <p:ext uri="{BB962C8B-B14F-4D97-AF65-F5344CB8AC3E}">
        <p14:creationId xmlns:p14="http://schemas.microsoft.com/office/powerpoint/2010/main" val="2771642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60</a:t>
            </a:fld>
            <a:endParaRPr lang="zh-TW" altLang="en-US" dirty="0"/>
          </a:p>
        </p:txBody>
      </p:sp>
    </p:spTree>
    <p:extLst>
      <p:ext uri="{BB962C8B-B14F-4D97-AF65-F5344CB8AC3E}">
        <p14:creationId xmlns:p14="http://schemas.microsoft.com/office/powerpoint/2010/main" val="1979296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61</a:t>
            </a:fld>
            <a:endParaRPr lang="zh-TW" altLang="en-US"/>
          </a:p>
        </p:txBody>
      </p:sp>
    </p:spTree>
    <p:extLst>
      <p:ext uri="{BB962C8B-B14F-4D97-AF65-F5344CB8AC3E}">
        <p14:creationId xmlns:p14="http://schemas.microsoft.com/office/powerpoint/2010/main" val="21588039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62</a:t>
            </a:fld>
            <a:endParaRPr lang="zh-TW" altLang="en-US"/>
          </a:p>
        </p:txBody>
      </p:sp>
    </p:spTree>
    <p:extLst>
      <p:ext uri="{BB962C8B-B14F-4D97-AF65-F5344CB8AC3E}">
        <p14:creationId xmlns:p14="http://schemas.microsoft.com/office/powerpoint/2010/main" val="3687938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63</a:t>
            </a:fld>
            <a:endParaRPr lang="zh-TW" altLang="en-US" dirty="0"/>
          </a:p>
        </p:txBody>
      </p:sp>
    </p:spTree>
    <p:extLst>
      <p:ext uri="{BB962C8B-B14F-4D97-AF65-F5344CB8AC3E}">
        <p14:creationId xmlns:p14="http://schemas.microsoft.com/office/powerpoint/2010/main" val="10285843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64</a:t>
            </a:fld>
            <a:endParaRPr lang="zh-TW" altLang="en-US" dirty="0"/>
          </a:p>
        </p:txBody>
      </p:sp>
    </p:spTree>
    <p:extLst>
      <p:ext uri="{BB962C8B-B14F-4D97-AF65-F5344CB8AC3E}">
        <p14:creationId xmlns:p14="http://schemas.microsoft.com/office/powerpoint/2010/main" val="25777000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65</a:t>
            </a:fld>
            <a:endParaRPr lang="zh-TW" altLang="en-US" dirty="0"/>
          </a:p>
        </p:txBody>
      </p:sp>
    </p:spTree>
    <p:extLst>
      <p:ext uri="{BB962C8B-B14F-4D97-AF65-F5344CB8AC3E}">
        <p14:creationId xmlns:p14="http://schemas.microsoft.com/office/powerpoint/2010/main" val="34139103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66</a:t>
            </a:fld>
            <a:endParaRPr lang="zh-TW" altLang="en-US" dirty="0"/>
          </a:p>
        </p:txBody>
      </p:sp>
    </p:spTree>
    <p:extLst>
      <p:ext uri="{BB962C8B-B14F-4D97-AF65-F5344CB8AC3E}">
        <p14:creationId xmlns:p14="http://schemas.microsoft.com/office/powerpoint/2010/main" val="18987132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67</a:t>
            </a:fld>
            <a:endParaRPr lang="zh-TW" altLang="en-US" dirty="0"/>
          </a:p>
        </p:txBody>
      </p:sp>
    </p:spTree>
    <p:extLst>
      <p:ext uri="{BB962C8B-B14F-4D97-AF65-F5344CB8AC3E}">
        <p14:creationId xmlns:p14="http://schemas.microsoft.com/office/powerpoint/2010/main" val="1828244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8</a:t>
            </a:fld>
            <a:endParaRPr lang="zh-TW" altLang="en-US" dirty="0"/>
          </a:p>
        </p:txBody>
      </p:sp>
    </p:spTree>
    <p:extLst>
      <p:ext uri="{BB962C8B-B14F-4D97-AF65-F5344CB8AC3E}">
        <p14:creationId xmlns:p14="http://schemas.microsoft.com/office/powerpoint/2010/main" val="8631341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68</a:t>
            </a:fld>
            <a:endParaRPr lang="zh-TW" altLang="en-US" dirty="0"/>
          </a:p>
        </p:txBody>
      </p:sp>
    </p:spTree>
    <p:extLst>
      <p:ext uri="{BB962C8B-B14F-4D97-AF65-F5344CB8AC3E}">
        <p14:creationId xmlns:p14="http://schemas.microsoft.com/office/powerpoint/2010/main" val="6060534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69</a:t>
            </a:fld>
            <a:endParaRPr lang="zh-TW" altLang="en-US" dirty="0"/>
          </a:p>
        </p:txBody>
      </p:sp>
    </p:spTree>
    <p:extLst>
      <p:ext uri="{BB962C8B-B14F-4D97-AF65-F5344CB8AC3E}">
        <p14:creationId xmlns:p14="http://schemas.microsoft.com/office/powerpoint/2010/main" val="22249227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70</a:t>
            </a:fld>
            <a:endParaRPr lang="zh-TW" altLang="en-US" dirty="0"/>
          </a:p>
        </p:txBody>
      </p:sp>
    </p:spTree>
    <p:extLst>
      <p:ext uri="{BB962C8B-B14F-4D97-AF65-F5344CB8AC3E}">
        <p14:creationId xmlns:p14="http://schemas.microsoft.com/office/powerpoint/2010/main" val="6876439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71</a:t>
            </a:fld>
            <a:endParaRPr lang="zh-TW" altLang="en-US" dirty="0"/>
          </a:p>
        </p:txBody>
      </p:sp>
    </p:spTree>
    <p:extLst>
      <p:ext uri="{BB962C8B-B14F-4D97-AF65-F5344CB8AC3E}">
        <p14:creationId xmlns:p14="http://schemas.microsoft.com/office/powerpoint/2010/main" val="21860657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72</a:t>
            </a:fld>
            <a:endParaRPr lang="zh-TW" altLang="en-US" dirty="0"/>
          </a:p>
        </p:txBody>
      </p:sp>
    </p:spTree>
    <p:extLst>
      <p:ext uri="{BB962C8B-B14F-4D97-AF65-F5344CB8AC3E}">
        <p14:creationId xmlns:p14="http://schemas.microsoft.com/office/powerpoint/2010/main" val="19580571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73</a:t>
            </a:fld>
            <a:endParaRPr lang="zh-TW" altLang="en-US" dirty="0"/>
          </a:p>
        </p:txBody>
      </p:sp>
    </p:spTree>
    <p:extLst>
      <p:ext uri="{BB962C8B-B14F-4D97-AF65-F5344CB8AC3E}">
        <p14:creationId xmlns:p14="http://schemas.microsoft.com/office/powerpoint/2010/main" val="34642662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74</a:t>
            </a:fld>
            <a:endParaRPr lang="zh-TW" altLang="en-US" dirty="0"/>
          </a:p>
        </p:txBody>
      </p:sp>
    </p:spTree>
    <p:extLst>
      <p:ext uri="{BB962C8B-B14F-4D97-AF65-F5344CB8AC3E}">
        <p14:creationId xmlns:p14="http://schemas.microsoft.com/office/powerpoint/2010/main" val="10874687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87</a:t>
            </a:fld>
            <a:endParaRPr lang="zh-TW" altLang="en-US" dirty="0"/>
          </a:p>
        </p:txBody>
      </p:sp>
    </p:spTree>
    <p:extLst>
      <p:ext uri="{BB962C8B-B14F-4D97-AF65-F5344CB8AC3E}">
        <p14:creationId xmlns:p14="http://schemas.microsoft.com/office/powerpoint/2010/main" val="2646717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89</a:t>
            </a:fld>
            <a:endParaRPr lang="zh-TW" altLang="en-US"/>
          </a:p>
        </p:txBody>
      </p:sp>
    </p:spTree>
    <p:extLst>
      <p:ext uri="{BB962C8B-B14F-4D97-AF65-F5344CB8AC3E}">
        <p14:creationId xmlns:p14="http://schemas.microsoft.com/office/powerpoint/2010/main" val="29567293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90</a:t>
            </a:fld>
            <a:endParaRPr lang="zh-TW" altLang="en-US"/>
          </a:p>
        </p:txBody>
      </p:sp>
    </p:spTree>
    <p:extLst>
      <p:ext uri="{BB962C8B-B14F-4D97-AF65-F5344CB8AC3E}">
        <p14:creationId xmlns:p14="http://schemas.microsoft.com/office/powerpoint/2010/main" val="844995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9</a:t>
            </a:fld>
            <a:endParaRPr lang="zh-TW" altLang="en-US" dirty="0"/>
          </a:p>
        </p:txBody>
      </p:sp>
    </p:spTree>
    <p:extLst>
      <p:ext uri="{BB962C8B-B14F-4D97-AF65-F5344CB8AC3E}">
        <p14:creationId xmlns:p14="http://schemas.microsoft.com/office/powerpoint/2010/main" val="3331626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91</a:t>
            </a:fld>
            <a:endParaRPr lang="zh-TW" altLang="en-US"/>
          </a:p>
        </p:txBody>
      </p:sp>
    </p:spTree>
    <p:extLst>
      <p:ext uri="{BB962C8B-B14F-4D97-AF65-F5344CB8AC3E}">
        <p14:creationId xmlns:p14="http://schemas.microsoft.com/office/powerpoint/2010/main" val="28002592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92</a:t>
            </a:fld>
            <a:endParaRPr lang="zh-TW" altLang="en-US"/>
          </a:p>
        </p:txBody>
      </p:sp>
    </p:spTree>
    <p:extLst>
      <p:ext uri="{BB962C8B-B14F-4D97-AF65-F5344CB8AC3E}">
        <p14:creationId xmlns:p14="http://schemas.microsoft.com/office/powerpoint/2010/main" val="28554295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93</a:t>
            </a:fld>
            <a:endParaRPr lang="zh-TW" altLang="en-US"/>
          </a:p>
        </p:txBody>
      </p:sp>
    </p:spTree>
    <p:extLst>
      <p:ext uri="{BB962C8B-B14F-4D97-AF65-F5344CB8AC3E}">
        <p14:creationId xmlns:p14="http://schemas.microsoft.com/office/powerpoint/2010/main" val="22874040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94</a:t>
            </a:fld>
            <a:endParaRPr lang="zh-TW" altLang="en-US"/>
          </a:p>
        </p:txBody>
      </p:sp>
    </p:spTree>
    <p:extLst>
      <p:ext uri="{BB962C8B-B14F-4D97-AF65-F5344CB8AC3E}">
        <p14:creationId xmlns:p14="http://schemas.microsoft.com/office/powerpoint/2010/main" val="11255241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95</a:t>
            </a:fld>
            <a:endParaRPr lang="zh-TW" altLang="en-US"/>
          </a:p>
        </p:txBody>
      </p:sp>
    </p:spTree>
    <p:extLst>
      <p:ext uri="{BB962C8B-B14F-4D97-AF65-F5344CB8AC3E}">
        <p14:creationId xmlns:p14="http://schemas.microsoft.com/office/powerpoint/2010/main" val="31540460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97</a:t>
            </a:fld>
            <a:endParaRPr lang="zh-TW" altLang="en-US" dirty="0"/>
          </a:p>
        </p:txBody>
      </p:sp>
    </p:spTree>
    <p:extLst>
      <p:ext uri="{BB962C8B-B14F-4D97-AF65-F5344CB8AC3E}">
        <p14:creationId xmlns:p14="http://schemas.microsoft.com/office/powerpoint/2010/main" val="13721549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dirty="0" smtClean="0"/>
              <a:t>參考網址</a:t>
            </a:r>
            <a:r>
              <a:rPr lang="en-US" altLang="zh-TW" dirty="0" smtClean="0"/>
              <a:t>:</a:t>
            </a:r>
            <a:r>
              <a:rPr lang="zh-TW" altLang="en-US" dirty="0" smtClean="0"/>
              <a:t> </a:t>
            </a:r>
            <a:r>
              <a:rPr lang="en-US" altLang="zh-TW" dirty="0" smtClean="0"/>
              <a:t>https</a:t>
            </a:r>
            <a:r>
              <a:rPr lang="en-US" altLang="zh-TW" dirty="0"/>
              <a:t>://www.sans.org/ecsf-framework/</a:t>
            </a:r>
          </a:p>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99</a:t>
            </a:fld>
            <a:endParaRPr lang="zh-TW" altLang="en-US"/>
          </a:p>
        </p:txBody>
      </p:sp>
    </p:spTree>
    <p:extLst>
      <p:ext uri="{BB962C8B-B14F-4D97-AF65-F5344CB8AC3E}">
        <p14:creationId xmlns:p14="http://schemas.microsoft.com/office/powerpoint/2010/main" val="137725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10</a:t>
            </a:fld>
            <a:endParaRPr lang="zh-TW" altLang="en-US" dirty="0"/>
          </a:p>
        </p:txBody>
      </p:sp>
    </p:spTree>
    <p:extLst>
      <p:ext uri="{BB962C8B-B14F-4D97-AF65-F5344CB8AC3E}">
        <p14:creationId xmlns:p14="http://schemas.microsoft.com/office/powerpoint/2010/main" val="4171747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11</a:t>
            </a:fld>
            <a:endParaRPr lang="zh-TW" altLang="en-US" dirty="0"/>
          </a:p>
        </p:txBody>
      </p:sp>
    </p:spTree>
    <p:extLst>
      <p:ext uri="{BB962C8B-B14F-4D97-AF65-F5344CB8AC3E}">
        <p14:creationId xmlns:p14="http://schemas.microsoft.com/office/powerpoint/2010/main" val="61283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12</a:t>
            </a:fld>
            <a:endParaRPr lang="zh-TW" altLang="en-US" dirty="0"/>
          </a:p>
        </p:txBody>
      </p:sp>
    </p:spTree>
    <p:extLst>
      <p:ext uri="{BB962C8B-B14F-4D97-AF65-F5344CB8AC3E}">
        <p14:creationId xmlns:p14="http://schemas.microsoft.com/office/powerpoint/2010/main" val="334705830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12/12/2023</a:t>
            </a:fld>
            <a:endParaRPr lang="en-US" dirty="0"/>
          </a:p>
        </p:txBody>
      </p:sp>
      <p:sp>
        <p:nvSpPr>
          <p:cNvPr id="5" name="Footer Placeholder 4"/>
          <p:cNvSpPr>
            <a:spLocks noGrp="1"/>
          </p:cNvSpPr>
          <p:nvPr>
            <p:ph type="ftr" sz="quarter" idx="11"/>
          </p:nvPr>
        </p:nvSpPr>
        <p:spPr>
          <a:xfrm>
            <a:off x="812805" y="6272785"/>
            <a:ext cx="4745736" cy="365125"/>
          </a:xfrm>
        </p:spPr>
        <p:txBody>
          <a:bodyPr/>
          <a:lstStyle/>
          <a:p>
            <a:endParaRPr lang="en-US" dirty="0"/>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05652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87157CC2-0FC8-4686-B024-99790E0F5162}" type="datetimeFigureOut">
              <a:rPr lang="en-US" smtClean="0"/>
              <a:t>12/12/2023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95136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F6764DA5-CD3D-4590-A511-FCD3BC7A793E}" type="datetimeFigureOut">
              <a:rPr lang="en-US" smtClean="0"/>
              <a:t>12/12/2023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63944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05-4_2項內容">
    <p:spTree>
      <p:nvGrpSpPr>
        <p:cNvPr id="1" name=""/>
        <p:cNvGrpSpPr/>
        <p:nvPr/>
      </p:nvGrpSpPr>
      <p:grpSpPr>
        <a:xfrm>
          <a:off x="0" y="0"/>
          <a:ext cx="0" cy="0"/>
          <a:chOff x="0" y="0"/>
          <a:chExt cx="0" cy="0"/>
        </a:xfrm>
      </p:grpSpPr>
      <p:sp>
        <p:nvSpPr>
          <p:cNvPr id="5" name="內容版面配置區 11"/>
          <p:cNvSpPr>
            <a:spLocks noGrp="1"/>
          </p:cNvSpPr>
          <p:nvPr>
            <p:ph sz="quarter" idx="10" hasCustomPrompt="1"/>
          </p:nvPr>
        </p:nvSpPr>
        <p:spPr>
          <a:xfrm>
            <a:off x="539992" y="1196752"/>
            <a:ext cx="3960000" cy="5112000"/>
          </a:xfrm>
        </p:spPr>
        <p:txBody>
          <a:bodyPr/>
          <a:lstStyle>
            <a:lvl1pPr>
              <a:defRPr sz="2400"/>
            </a:lvl1pPr>
            <a:lvl2pPr>
              <a:defRPr sz="2000"/>
            </a:lvl2pPr>
            <a:lvl3pPr>
              <a:defRPr sz="1800"/>
            </a:lvl3pPr>
            <a:lvl4pPr>
              <a:defRPr sz="1600"/>
            </a:lvl4pPr>
            <a:lvl5pPr>
              <a:defRPr sz="1400"/>
            </a:lvl5p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6" name="內容版面配置區 11"/>
          <p:cNvSpPr>
            <a:spLocks noGrp="1"/>
          </p:cNvSpPr>
          <p:nvPr>
            <p:ph sz="quarter" idx="11" hasCustomPrompt="1"/>
          </p:nvPr>
        </p:nvSpPr>
        <p:spPr>
          <a:xfrm>
            <a:off x="4716016" y="1196752"/>
            <a:ext cx="3960000" cy="5112000"/>
          </a:xfrm>
        </p:spPr>
        <p:txBody>
          <a:bodyPr/>
          <a:lstStyle>
            <a:lvl1pPr>
              <a:defRPr sz="2400"/>
            </a:lvl1pPr>
            <a:lvl2pPr>
              <a:defRPr sz="2000"/>
            </a:lvl2pPr>
            <a:lvl3pPr>
              <a:defRPr sz="1800"/>
            </a:lvl3pPr>
            <a:lvl4pPr>
              <a:defRPr sz="1600"/>
            </a:lvl4pPr>
            <a:lvl5pPr>
              <a:defRPr sz="1400"/>
            </a:lvl5p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7" name="標題 1">
            <a:extLst>
              <a:ext uri="{FF2B5EF4-FFF2-40B4-BE49-F238E27FC236}">
                <a16:creationId xmlns:a16="http://schemas.microsoft.com/office/drawing/2014/main" id="{2FC96A05-BCD8-4802-A0C7-3564023104F9}"/>
              </a:ext>
            </a:extLst>
          </p:cNvPr>
          <p:cNvSpPr>
            <a:spLocks noGrp="1"/>
          </p:cNvSpPr>
          <p:nvPr>
            <p:ph type="title"/>
          </p:nvPr>
        </p:nvSpPr>
        <p:spPr>
          <a:xfrm>
            <a:off x="818623" y="131120"/>
            <a:ext cx="7785825" cy="777600"/>
          </a:xfrm>
        </p:spPr>
        <p:txBody>
          <a:bodyPr/>
          <a:lstStyle>
            <a:lvl1pPr>
              <a:defRPr>
                <a:solidFill>
                  <a:srgbClr val="039C97"/>
                </a:solidFill>
              </a:defRPr>
            </a:lvl1pPr>
          </a:lstStyle>
          <a:p>
            <a:r>
              <a:rPr lang="zh-TW" altLang="en-US" dirty="0"/>
              <a:t>按一下以編輯母片標題樣式</a:t>
            </a:r>
          </a:p>
        </p:txBody>
      </p:sp>
      <p:sp>
        <p:nvSpPr>
          <p:cNvPr id="8" name="矩形 7">
            <a:extLst>
              <a:ext uri="{FF2B5EF4-FFF2-40B4-BE49-F238E27FC236}">
                <a16:creationId xmlns:a16="http://schemas.microsoft.com/office/drawing/2014/main" id="{E8BDD14F-FA5A-4C07-8FDD-2D2125A1C693}"/>
              </a:ext>
            </a:extLst>
          </p:cNvPr>
          <p:cNvSpPr/>
          <p:nvPr userDrawn="1"/>
        </p:nvSpPr>
        <p:spPr>
          <a:xfrm>
            <a:off x="7682312" y="6567155"/>
            <a:ext cx="1423787" cy="246221"/>
          </a:xfrm>
          <a:prstGeom prst="rect">
            <a:avLst/>
          </a:prstGeom>
        </p:spPr>
        <p:txBody>
          <a:bodyPr wrap="none">
            <a:spAutoFit/>
          </a:bodyPr>
          <a:lstStyle/>
          <a:p>
            <a:pPr algn="r">
              <a:defRPr/>
            </a:pPr>
            <a:r>
              <a:rPr kumimoji="1" lang="zh-TW" altLang="en-US" sz="1000" i="0" kern="1200" dirty="0">
                <a:solidFill>
                  <a:schemeClr val="tx1"/>
                </a:solidFill>
                <a:latin typeface="微軟正黑體" panose="020B0604030504040204" pitchFamily="34" charset="-120"/>
                <a:ea typeface="微軟正黑體" panose="020B0604030504040204" pitchFamily="34" charset="-120"/>
                <a:cs typeface="Times New Roman" pitchFamily="18" charset="0"/>
              </a:rPr>
              <a:t>數位鑑識與處理 </a:t>
            </a:r>
            <a:r>
              <a:rPr kumimoji="1" lang="en-US" altLang="zh-TW" sz="1000" i="0" kern="1200" dirty="0">
                <a:solidFill>
                  <a:schemeClr val="tx1"/>
                </a:solidFill>
                <a:latin typeface="微軟正黑體" panose="020B0604030504040204" pitchFamily="34" charset="-120"/>
                <a:ea typeface="微軟正黑體" panose="020B0604030504040204" pitchFamily="34" charset="-120"/>
                <a:cs typeface="Times New Roman" pitchFamily="18" charset="0"/>
              </a:rPr>
              <a:t>1-</a:t>
            </a:r>
            <a:fld id="{EDBEF0A2-D711-4ABF-BE5C-26CCF5F27F7E}" type="slidenum">
              <a:rPr kumimoji="1" lang="en-US" altLang="zh-TW" sz="1000" i="0" kern="1200" smtClean="0">
                <a:solidFill>
                  <a:schemeClr val="tx1"/>
                </a:solidFill>
                <a:latin typeface="微軟正黑體" panose="020B0604030504040204" pitchFamily="34" charset="-120"/>
                <a:ea typeface="微軟正黑體" panose="020B0604030504040204" pitchFamily="34" charset="-120"/>
                <a:cs typeface="Times New Roman" pitchFamily="18" charset="0"/>
              </a:rPr>
              <a:pPr algn="r">
                <a:defRPr/>
              </a:pPr>
              <a:t>‹#›</a:t>
            </a:fld>
            <a:endParaRPr kumimoji="1" lang="en-US" altLang="zh-TW" sz="1000" i="0" kern="1200" dirty="0">
              <a:solidFill>
                <a:schemeClr val="tx1"/>
              </a:solidFill>
              <a:latin typeface="微軟正黑體" panose="020B0604030504040204" pitchFamily="34" charset="-120"/>
              <a:ea typeface="微軟正黑體" panose="020B0604030504040204" pitchFamily="34" charset="-120"/>
              <a:cs typeface="Times New Roman" pitchFamily="18" charset="0"/>
            </a:endParaRPr>
          </a:p>
        </p:txBody>
      </p:sp>
    </p:spTree>
    <p:extLst>
      <p:ext uri="{BB962C8B-B14F-4D97-AF65-F5344CB8AC3E}">
        <p14:creationId xmlns:p14="http://schemas.microsoft.com/office/powerpoint/2010/main" val="1294718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內文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039C97"/>
                </a:solidFill>
              </a:defRPr>
            </a:lvl1pPr>
          </a:lstStyle>
          <a:p>
            <a:r>
              <a:rPr lang="zh-TW" altLang="en-US" dirty="0"/>
              <a:t>按一下以編輯母片標題樣式</a:t>
            </a:r>
          </a:p>
        </p:txBody>
      </p:sp>
      <p:sp>
        <p:nvSpPr>
          <p:cNvPr id="4" name="矩形 3"/>
          <p:cNvSpPr/>
          <p:nvPr userDrawn="1"/>
        </p:nvSpPr>
        <p:spPr>
          <a:xfrm>
            <a:off x="0" y="6678067"/>
            <a:ext cx="9144000" cy="246221"/>
          </a:xfrm>
          <a:prstGeom prst="rect">
            <a:avLst/>
          </a:prstGeom>
        </p:spPr>
        <p:txBody>
          <a:bodyPr wrap="square" anchor="ctr">
            <a:spAutoFit/>
          </a:bodyPr>
          <a:lstStyle/>
          <a:p>
            <a:pPr algn="ctr">
              <a:lnSpc>
                <a:spcPts val="1200"/>
              </a:lnSpc>
              <a:defRPr/>
            </a:pPr>
            <a:fld id="{EDBEF0A2-D711-4ABF-BE5C-26CCF5F27F7E}" type="slidenum">
              <a:rPr lang="en-US" altLang="zh-TW" sz="1200" i="0" smtClean="0">
                <a:solidFill>
                  <a:schemeClr val="bg1"/>
                </a:solidFill>
                <a:latin typeface="+mn-ea"/>
                <a:ea typeface="+mn-ea"/>
                <a:cs typeface="Times New Roman" pitchFamily="18" charset="0"/>
              </a:rPr>
              <a:pPr algn="ctr">
                <a:lnSpc>
                  <a:spcPts val="1200"/>
                </a:lnSpc>
                <a:defRPr/>
              </a:pPr>
              <a:t>‹#›</a:t>
            </a:fld>
            <a:endParaRPr lang="en-US" altLang="zh-TW" sz="1200" i="0" dirty="0">
              <a:solidFill>
                <a:schemeClr val="bg1"/>
              </a:solidFill>
              <a:latin typeface="+mn-ea"/>
              <a:ea typeface="+mn-ea"/>
              <a:cs typeface="Times New Roman" pitchFamily="18" charset="0"/>
            </a:endParaRPr>
          </a:p>
        </p:txBody>
      </p:sp>
      <p:sp>
        <p:nvSpPr>
          <p:cNvPr id="6" name="矩形 5">
            <a:extLst>
              <a:ext uri="{FF2B5EF4-FFF2-40B4-BE49-F238E27FC236}">
                <a16:creationId xmlns:a16="http://schemas.microsoft.com/office/drawing/2014/main" id="{53205429-C272-4F4A-B17F-0BB13719A348}"/>
              </a:ext>
            </a:extLst>
          </p:cNvPr>
          <p:cNvSpPr/>
          <p:nvPr userDrawn="1"/>
        </p:nvSpPr>
        <p:spPr>
          <a:xfrm>
            <a:off x="451783" y="908720"/>
            <a:ext cx="7785825" cy="72008"/>
          </a:xfrm>
          <a:prstGeom prst="rect">
            <a:avLst/>
          </a:prstGeom>
          <a:solidFill>
            <a:srgbClr val="D6E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Tree>
    <p:extLst>
      <p:ext uri="{BB962C8B-B14F-4D97-AF65-F5344CB8AC3E}">
        <p14:creationId xmlns:p14="http://schemas.microsoft.com/office/powerpoint/2010/main" val="965768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物件(1項)">
    <p:spTree>
      <p:nvGrpSpPr>
        <p:cNvPr id="1" name=""/>
        <p:cNvGrpSpPr/>
        <p:nvPr/>
      </p:nvGrpSpPr>
      <p:grpSpPr>
        <a:xfrm>
          <a:off x="0" y="0"/>
          <a:ext cx="0" cy="0"/>
          <a:chOff x="0" y="0"/>
          <a:chExt cx="0" cy="0"/>
        </a:xfrm>
      </p:grpSpPr>
      <p:sp>
        <p:nvSpPr>
          <p:cNvPr id="8" name="內容版面配置區 7"/>
          <p:cNvSpPr>
            <a:spLocks noGrp="1"/>
          </p:cNvSpPr>
          <p:nvPr>
            <p:ph sz="quarter" idx="10" hasCustomPrompt="1"/>
          </p:nvPr>
        </p:nvSpPr>
        <p:spPr>
          <a:xfrm>
            <a:off x="458584" y="1106264"/>
            <a:ext cx="8231262" cy="5112568"/>
          </a:xfrm>
        </p:spPr>
        <p:txBody>
          <a:body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4" name="矩形 3"/>
          <p:cNvSpPr/>
          <p:nvPr userDrawn="1"/>
        </p:nvSpPr>
        <p:spPr>
          <a:xfrm>
            <a:off x="0" y="6678067"/>
            <a:ext cx="9144000" cy="246221"/>
          </a:xfrm>
          <a:prstGeom prst="rect">
            <a:avLst/>
          </a:prstGeom>
        </p:spPr>
        <p:txBody>
          <a:bodyPr wrap="square" anchor="ctr">
            <a:spAutoFit/>
          </a:bodyPr>
          <a:lstStyle/>
          <a:p>
            <a:pPr algn="ctr">
              <a:lnSpc>
                <a:spcPts val="1200"/>
              </a:lnSpc>
              <a:defRPr/>
            </a:pPr>
            <a:fld id="{EDBEF0A2-D711-4ABF-BE5C-26CCF5F27F7E}" type="slidenum">
              <a:rPr lang="en-US" altLang="zh-TW" sz="1200" i="0" smtClean="0">
                <a:solidFill>
                  <a:schemeClr val="bg1"/>
                </a:solidFill>
                <a:latin typeface="+mn-ea"/>
                <a:ea typeface="+mn-ea"/>
                <a:cs typeface="Times New Roman" pitchFamily="18" charset="0"/>
              </a:rPr>
              <a:pPr algn="ctr">
                <a:lnSpc>
                  <a:spcPts val="1200"/>
                </a:lnSpc>
                <a:defRPr/>
              </a:pPr>
              <a:t>‹#›</a:t>
            </a:fld>
            <a:endParaRPr lang="en-US" altLang="zh-TW" sz="1200" i="0" dirty="0">
              <a:solidFill>
                <a:schemeClr val="bg1"/>
              </a:solidFill>
              <a:latin typeface="+mn-ea"/>
              <a:ea typeface="+mn-ea"/>
              <a:cs typeface="Times New Roman" pitchFamily="18" charset="0"/>
            </a:endParaRPr>
          </a:p>
        </p:txBody>
      </p:sp>
      <p:sp>
        <p:nvSpPr>
          <p:cNvPr id="7" name="標題 1">
            <a:extLst>
              <a:ext uri="{FF2B5EF4-FFF2-40B4-BE49-F238E27FC236}">
                <a16:creationId xmlns:a16="http://schemas.microsoft.com/office/drawing/2014/main" id="{83AFC622-2780-4910-A4E6-9F9DAA20504A}"/>
              </a:ext>
            </a:extLst>
          </p:cNvPr>
          <p:cNvSpPr>
            <a:spLocks noGrp="1"/>
          </p:cNvSpPr>
          <p:nvPr>
            <p:ph type="title"/>
          </p:nvPr>
        </p:nvSpPr>
        <p:spPr>
          <a:xfrm>
            <a:off x="818623" y="131120"/>
            <a:ext cx="7785825" cy="777600"/>
          </a:xfrm>
        </p:spPr>
        <p:txBody>
          <a:bodyPr/>
          <a:lstStyle>
            <a:lvl1pPr>
              <a:defRPr>
                <a:solidFill>
                  <a:srgbClr val="039C97"/>
                </a:solidFill>
              </a:defRPr>
            </a:lvl1pPr>
          </a:lstStyle>
          <a:p>
            <a:r>
              <a:rPr lang="zh-TW" altLang="en-US" dirty="0"/>
              <a:t>按一下以編輯母片標題樣式</a:t>
            </a:r>
          </a:p>
        </p:txBody>
      </p:sp>
      <p:sp>
        <p:nvSpPr>
          <p:cNvPr id="6" name="矩形 5">
            <a:extLst>
              <a:ext uri="{FF2B5EF4-FFF2-40B4-BE49-F238E27FC236}">
                <a16:creationId xmlns:a16="http://schemas.microsoft.com/office/drawing/2014/main" id="{883FF7F7-0180-4CB1-BE1B-C0AAC5466C95}"/>
              </a:ext>
            </a:extLst>
          </p:cNvPr>
          <p:cNvSpPr/>
          <p:nvPr userDrawn="1"/>
        </p:nvSpPr>
        <p:spPr>
          <a:xfrm>
            <a:off x="7682312" y="6567155"/>
            <a:ext cx="1423787" cy="246221"/>
          </a:xfrm>
          <a:prstGeom prst="rect">
            <a:avLst/>
          </a:prstGeom>
        </p:spPr>
        <p:txBody>
          <a:bodyPr wrap="none">
            <a:spAutoFit/>
          </a:bodyPr>
          <a:lstStyle/>
          <a:p>
            <a:pPr algn="r">
              <a:defRPr/>
            </a:pPr>
            <a:r>
              <a:rPr kumimoji="1" lang="zh-TW" altLang="en-US" sz="1000" i="0" kern="1200" dirty="0">
                <a:solidFill>
                  <a:schemeClr val="tx1"/>
                </a:solidFill>
                <a:latin typeface="微軟正黑體" panose="020B0604030504040204" pitchFamily="34" charset="-120"/>
                <a:ea typeface="微軟正黑體" panose="020B0604030504040204" pitchFamily="34" charset="-120"/>
                <a:cs typeface="Times New Roman" pitchFamily="18" charset="0"/>
              </a:rPr>
              <a:t>數位鑑識與處理 </a:t>
            </a:r>
            <a:r>
              <a:rPr kumimoji="1" lang="en-US" altLang="zh-TW" sz="1000" i="0" kern="1200" dirty="0">
                <a:solidFill>
                  <a:schemeClr val="tx1"/>
                </a:solidFill>
                <a:latin typeface="微軟正黑體" panose="020B0604030504040204" pitchFamily="34" charset="-120"/>
                <a:ea typeface="微軟正黑體" panose="020B0604030504040204" pitchFamily="34" charset="-120"/>
                <a:cs typeface="Times New Roman" pitchFamily="18" charset="0"/>
              </a:rPr>
              <a:t>1-</a:t>
            </a:r>
            <a:fld id="{EDBEF0A2-D711-4ABF-BE5C-26CCF5F27F7E}" type="slidenum">
              <a:rPr kumimoji="1" lang="en-US" altLang="zh-TW" sz="1000" i="0" kern="1200" smtClean="0">
                <a:solidFill>
                  <a:schemeClr val="tx1"/>
                </a:solidFill>
                <a:latin typeface="微軟正黑體" panose="020B0604030504040204" pitchFamily="34" charset="-120"/>
                <a:ea typeface="微軟正黑體" panose="020B0604030504040204" pitchFamily="34" charset="-120"/>
                <a:cs typeface="Times New Roman" pitchFamily="18" charset="0"/>
              </a:rPr>
              <a:pPr algn="r">
                <a:defRPr/>
              </a:pPr>
              <a:t>‹#›</a:t>
            </a:fld>
            <a:endParaRPr kumimoji="1" lang="en-US" altLang="zh-TW" sz="1000" i="0" kern="1200" dirty="0">
              <a:solidFill>
                <a:schemeClr val="tx1"/>
              </a:solidFill>
              <a:latin typeface="微軟正黑體" panose="020B0604030504040204" pitchFamily="34" charset="-120"/>
              <a:ea typeface="微軟正黑體" panose="020B0604030504040204" pitchFamily="34" charset="-120"/>
              <a:cs typeface="Times New Roman" pitchFamily="18" charset="0"/>
            </a:endParaRPr>
          </a:p>
        </p:txBody>
      </p:sp>
    </p:spTree>
    <p:extLst>
      <p:ext uri="{BB962C8B-B14F-4D97-AF65-F5344CB8AC3E}">
        <p14:creationId xmlns:p14="http://schemas.microsoft.com/office/powerpoint/2010/main" val="1673924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82F5661D-6934-4B32-B92C-470368BF1EC6}" type="datetimeFigureOut">
              <a:rPr lang="en-US" smtClean="0"/>
              <a:t>12/12/2023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65610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C6F822A4-8DA6-4447-9B1F-C5DB58435268}" type="datetimeFigureOut">
              <a:rPr lang="en-US" smtClean="0"/>
              <a:t>12/12/2023</a:t>
            </a:fld>
            <a:endParaRPr lang="en-US" dirty="0"/>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n-US" dirty="0"/>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90746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12/12/2023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23112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12/12/2023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75583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677919A6-33EB-49BD-A62F-1FA56B9F9712}" type="datetimeFigureOut">
              <a:rPr lang="en-US" smtClean="0"/>
              <a:t>12/12/2023</a:t>
            </a:fld>
            <a:endParaRPr lang="en-US" dirty="0"/>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56582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12/12/2023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49937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DA16AA21-1863-4931-97CB-99D0A168701B}" type="datetimeFigureOut">
              <a:rPr lang="en-US" smtClean="0"/>
              <a:t>12/12/2023</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7552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3772C379-9A7C-4C87-A116-CBE9F58B04C5}" type="datetimeFigureOut">
              <a:rPr lang="en-US" smtClean="0"/>
              <a:t>12/12/2023</a:t>
            </a:fld>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57747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6">
                <a:duotone>
                  <a:schemeClr val="accent1">
                    <a:shade val="45000"/>
                    <a:satMod val="135000"/>
                  </a:schemeClr>
                  <a:prstClr val="white"/>
                </a:duotone>
                <a:extLst>
                  <a:ext uri="{BEBA8EAE-BF5A-486C-A8C5-ECC9F3942E4B}">
                    <a14:imgProps xmlns:a14="http://schemas.microsoft.com/office/drawing/2010/main">
                      <a14:imgLayer r:embed="rId1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8664C608-40B1-4030-A28D-5B74BC98ADCE}" type="datetimeFigureOut">
              <a:rPr lang="en-US" smtClean="0"/>
              <a:t>12/12/2023</a:t>
            </a:fld>
            <a:endParaRPr lang="en-US" dirty="0"/>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6342710"/>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Lst>
  <p:hf sldNum="0" hdr="0" ftr="0" dt="0"/>
  <p:txStyles>
    <p:titleStyle>
      <a:lvl1pPr algn="l" defTabSz="914400" rtl="0" eaLnBrk="1" latinLnBrk="0" hangingPunct="1">
        <a:lnSpc>
          <a:spcPct val="90000"/>
        </a:lnSpc>
        <a:spcBef>
          <a:spcPct val="0"/>
        </a:spcBef>
        <a:buNone/>
        <a:defRPr sz="4200" b="0" kern="1200" cap="all" baseline="0">
          <a:blipFill>
            <a:blip r:embed="rId18">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cfreds-archive.nist.gov/Hacking_Case.html"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hyperlink" Target="https://learn.microsoft.com/zh-tw/windows-server/administration/windows-commands/reg-load" TargetMode="External"/><Relationship Id="rId3" Type="http://schemas.openxmlformats.org/officeDocument/2006/relationships/hyperlink" Target="https://learn.microsoft.com/zh-tw/windows-server/administration/windows-commands/reg-compare" TargetMode="External"/><Relationship Id="rId7" Type="http://schemas.openxmlformats.org/officeDocument/2006/relationships/hyperlink" Target="https://learn.microsoft.com/zh-tw/windows-server/administration/windows-commands/reg-import" TargetMode="External"/><Relationship Id="rId12" Type="http://schemas.openxmlformats.org/officeDocument/2006/relationships/hyperlink" Target="https://learn.microsoft.com/zh-tw/windows-server/administration/windows-commands/reg-unload" TargetMode="External"/><Relationship Id="rId2" Type="http://schemas.openxmlformats.org/officeDocument/2006/relationships/hyperlink" Target="https://learn.microsoft.com/zh-tw/windows-server/administration/windows-commands/reg-add" TargetMode="External"/><Relationship Id="rId1" Type="http://schemas.openxmlformats.org/officeDocument/2006/relationships/slideLayout" Target="../slideLayouts/slideLayout2.xml"/><Relationship Id="rId6" Type="http://schemas.openxmlformats.org/officeDocument/2006/relationships/hyperlink" Target="https://learn.microsoft.com/zh-tw/windows-server/administration/windows-commands/reg-export" TargetMode="External"/><Relationship Id="rId11" Type="http://schemas.openxmlformats.org/officeDocument/2006/relationships/hyperlink" Target="https://learn.microsoft.com/zh-tw/windows-server/administration/windows-commands/reg-save" TargetMode="External"/><Relationship Id="rId5" Type="http://schemas.openxmlformats.org/officeDocument/2006/relationships/hyperlink" Target="https://learn.microsoft.com/zh-tw/windows-server/administration/windows-commands/reg-delete" TargetMode="External"/><Relationship Id="rId10" Type="http://schemas.openxmlformats.org/officeDocument/2006/relationships/hyperlink" Target="https://learn.microsoft.com/zh-tw/windows-server/administration/windows-commands/reg-restore" TargetMode="External"/><Relationship Id="rId4" Type="http://schemas.openxmlformats.org/officeDocument/2006/relationships/hyperlink" Target="https://learn.microsoft.com/zh-tw/windows-server/administration/windows-commands/reg-copy" TargetMode="External"/><Relationship Id="rId9" Type="http://schemas.openxmlformats.org/officeDocument/2006/relationships/hyperlink" Target="https://learn.microsoft.com/zh-tw/windows-server/administration/windows-commands/reg-quer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t>資</a:t>
            </a:r>
            <a:r>
              <a:rPr lang="zh-TW" altLang="en-US" dirty="0" smtClean="0"/>
              <a:t>安</a:t>
            </a:r>
            <a:r>
              <a:rPr lang="zh-TW" altLang="en-US" dirty="0"/>
              <a:t>攻</a:t>
            </a:r>
            <a:r>
              <a:rPr lang="zh-TW" altLang="en-US" dirty="0" smtClean="0"/>
              <a:t>防實務</a:t>
            </a:r>
            <a:r>
              <a:rPr lang="en-US" altLang="zh-TW" dirty="0" smtClean="0"/>
              <a:t/>
            </a:r>
            <a:br>
              <a:rPr lang="en-US" altLang="zh-TW" dirty="0" smtClean="0"/>
            </a:br>
            <a:r>
              <a:rPr lang="zh-TW" altLang="en-US" dirty="0" smtClean="0"/>
              <a:t>之藍隊技術</a:t>
            </a:r>
            <a:r>
              <a:rPr lang="ja-JP" altLang="en-US" dirty="0" smtClean="0"/>
              <a:t>の</a:t>
            </a:r>
            <a:r>
              <a:rPr lang="en-US" altLang="zh-TW" dirty="0" smtClean="0"/>
              <a:t/>
            </a:r>
            <a:br>
              <a:rPr lang="en-US" altLang="zh-TW" dirty="0" smtClean="0"/>
            </a:br>
            <a:r>
              <a:rPr lang="en-US" altLang="zh-TW" dirty="0" smtClean="0"/>
              <a:t>Windows Forensics</a:t>
            </a:r>
            <a:endParaRPr lang="zh-TW" altLang="en-US" dirty="0"/>
          </a:p>
        </p:txBody>
      </p:sp>
      <p:sp>
        <p:nvSpPr>
          <p:cNvPr id="3" name="副標題 2"/>
          <p:cNvSpPr>
            <a:spLocks noGrp="1"/>
          </p:cNvSpPr>
          <p:nvPr>
            <p:ph type="subTitle" idx="1"/>
          </p:nvPr>
        </p:nvSpPr>
        <p:spPr/>
        <p:txBody>
          <a:bodyPr>
            <a:normAutofit lnSpcReduction="10000"/>
          </a:bodyPr>
          <a:lstStyle/>
          <a:p>
            <a:r>
              <a:rPr lang="zh-TW" altLang="en-US" dirty="0"/>
              <a:t>姓名</a:t>
            </a:r>
            <a:r>
              <a:rPr lang="en-US" altLang="zh-TW" dirty="0" smtClean="0"/>
              <a:t>:</a:t>
            </a:r>
            <a:r>
              <a:rPr lang="zh-TW" altLang="en-US" dirty="0" smtClean="0"/>
              <a:t>董宸維</a:t>
            </a:r>
            <a:endParaRPr lang="en-US" altLang="zh-TW" dirty="0" smtClean="0"/>
          </a:p>
          <a:p>
            <a:r>
              <a:rPr lang="zh-TW" altLang="en-US" dirty="0" smtClean="0"/>
              <a:t>學號</a:t>
            </a:r>
            <a:r>
              <a:rPr lang="en-US" altLang="zh-TW" dirty="0" smtClean="0"/>
              <a:t>:A100E111</a:t>
            </a:r>
            <a:endParaRPr lang="en-US" altLang="zh-TW" dirty="0"/>
          </a:p>
          <a:p>
            <a:r>
              <a:rPr lang="zh-TW" altLang="en-US" dirty="0"/>
              <a:t>老師</a:t>
            </a:r>
            <a:r>
              <a:rPr lang="en-US" altLang="zh-TW" dirty="0"/>
              <a:t>:</a:t>
            </a:r>
            <a:r>
              <a:rPr lang="zh-TW" altLang="en-US" dirty="0"/>
              <a:t>偉大恩師龍</a:t>
            </a:r>
            <a:r>
              <a:rPr lang="zh-TW" altLang="en-US" dirty="0" smtClean="0"/>
              <a:t>大大</a:t>
            </a:r>
            <a:endParaRPr lang="zh-TW" altLang="en-US" dirty="0"/>
          </a:p>
        </p:txBody>
      </p:sp>
      <p:sp>
        <p:nvSpPr>
          <p:cNvPr id="4" name="矩形 3"/>
          <p:cNvSpPr/>
          <p:nvPr/>
        </p:nvSpPr>
        <p:spPr>
          <a:xfrm>
            <a:off x="355937" y="318254"/>
            <a:ext cx="1797287" cy="369332"/>
          </a:xfrm>
          <a:prstGeom prst="rect">
            <a:avLst/>
          </a:prstGeom>
        </p:spPr>
        <p:txBody>
          <a:bodyPr wrap="none">
            <a:spAutoFit/>
          </a:bodyPr>
          <a:lstStyle/>
          <a:p>
            <a:r>
              <a:rPr lang="en-US" altLang="zh-TW" b="1" dirty="0"/>
              <a:t>11201</a:t>
            </a:r>
            <a:r>
              <a:rPr lang="zh-TW" altLang="en-US" b="1" dirty="0"/>
              <a:t>資訊安全</a:t>
            </a:r>
            <a:endParaRPr lang="zh-TW" altLang="en-US" sz="2400" dirty="0"/>
          </a:p>
        </p:txBody>
      </p:sp>
      <p:sp>
        <p:nvSpPr>
          <p:cNvPr id="5" name="矩形 4"/>
          <p:cNvSpPr/>
          <p:nvPr/>
        </p:nvSpPr>
        <p:spPr>
          <a:xfrm>
            <a:off x="355937" y="318254"/>
            <a:ext cx="2031325" cy="738664"/>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b="1" dirty="0"/>
              <a:t>11201</a:t>
            </a:r>
            <a:r>
              <a:rPr lang="zh-TW" altLang="en-US" b="1" dirty="0"/>
              <a:t>資訊安全</a:t>
            </a:r>
            <a:endParaRPr lang="en-US" altLang="zh-TW" b="1" dirty="0"/>
          </a:p>
          <a:p>
            <a:r>
              <a:rPr lang="zh-TW" altLang="en-US" sz="2400" b="1" smtClean="0"/>
              <a:t>期末平時</a:t>
            </a:r>
            <a:r>
              <a:rPr lang="zh-TW" altLang="en-US" sz="2400" b="1" dirty="0"/>
              <a:t>報告</a:t>
            </a:r>
            <a:endParaRPr lang="zh-TW" altLang="en-US" sz="2400" dirty="0"/>
          </a:p>
        </p:txBody>
      </p:sp>
    </p:spTree>
    <p:extLst>
      <p:ext uri="{BB962C8B-B14F-4D97-AF65-F5344CB8AC3E}">
        <p14:creationId xmlns:p14="http://schemas.microsoft.com/office/powerpoint/2010/main" val="11124701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7929841" cy="777600"/>
          </a:xfrm>
        </p:spPr>
        <p:txBody>
          <a:bodyPr/>
          <a:lstStyle/>
          <a:p>
            <a:r>
              <a:rPr lang="en-US" altLang="zh-TW" dirty="0" err="1"/>
              <a:t>Widnows</a:t>
            </a:r>
            <a:r>
              <a:rPr lang="zh-TW" altLang="en-US" dirty="0"/>
              <a:t>登錄檔鑑識分析</a:t>
            </a:r>
            <a:r>
              <a:rPr lang="en-US" altLang="zh-TW" dirty="0"/>
              <a:t>(4/5)</a:t>
            </a:r>
            <a:endParaRPr lang="zh-TW" altLang="en-US" dirty="0"/>
          </a:p>
        </p:txBody>
      </p:sp>
      <p:sp>
        <p:nvSpPr>
          <p:cNvPr id="5" name="內容版面配置區 2">
            <a:extLst>
              <a:ext uri="{FF2B5EF4-FFF2-40B4-BE49-F238E27FC236}">
                <a16:creationId xmlns:a16="http://schemas.microsoft.com/office/drawing/2014/main" id="{892294F7-F215-4F15-99BE-421F1E74296F}"/>
              </a:ext>
            </a:extLst>
          </p:cNvPr>
          <p:cNvSpPr txBox="1">
            <a:spLocks/>
          </p:cNvSpPr>
          <p:nvPr/>
        </p:nvSpPr>
        <p:spPr bwMode="auto">
          <a:xfrm>
            <a:off x="144325" y="868577"/>
            <a:ext cx="8568952" cy="1593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288000" lvl="1" indent="-288000" defTabSz="0">
              <a:buFont typeface="Times New Roman" pitchFamily="18" charset="0"/>
              <a:buChar char="●"/>
              <a:tabLst>
                <a:tab pos="0" algn="l"/>
              </a:tabLst>
            </a:pPr>
            <a:r>
              <a:rPr lang="zh-TW" altLang="en-US" sz="2800" kern="0" dirty="0">
                <a:latin typeface="+mn-ea"/>
                <a:ea typeface="+mn-ea"/>
                <a:cs typeface="+mn-cs"/>
              </a:rPr>
              <a:t>登錄檔</a:t>
            </a:r>
            <a:r>
              <a:rPr lang="en-US" altLang="zh-TW" sz="2800" kern="0" dirty="0">
                <a:latin typeface="+mn-ea"/>
                <a:ea typeface="+mn-ea"/>
                <a:cs typeface="+mn-cs"/>
              </a:rPr>
              <a:t>(registry)</a:t>
            </a:r>
            <a:r>
              <a:rPr lang="zh-TW" altLang="en-US" sz="2800" kern="0" dirty="0">
                <a:latin typeface="+mn-ea"/>
                <a:ea typeface="+mn-ea"/>
                <a:cs typeface="+mn-cs"/>
              </a:rPr>
              <a:t>結構</a:t>
            </a:r>
            <a:endParaRPr lang="en-US" altLang="zh-TW" sz="2800" kern="0" dirty="0">
              <a:latin typeface="+mn-ea"/>
              <a:ea typeface="+mn-ea"/>
              <a:cs typeface="+mn-cs"/>
            </a:endParaRPr>
          </a:p>
          <a:p>
            <a:pPr marL="180000" lvl="1" indent="0">
              <a:buNone/>
            </a:pPr>
            <a:r>
              <a:rPr lang="zh-TW" altLang="en-US" kern="0" dirty="0"/>
              <a:t>登錄檔被分成多個檔案儲存，稱為</a:t>
            </a:r>
            <a:r>
              <a:rPr lang="en-US" altLang="zh-TW" kern="0" dirty="0"/>
              <a:t>Registry Hives</a:t>
            </a:r>
          </a:p>
          <a:p>
            <a:pPr marL="180000" lvl="1" indent="0">
              <a:buNone/>
            </a:pPr>
            <a:r>
              <a:rPr lang="zh-TW" altLang="en-US" kern="0" dirty="0"/>
              <a:t>每一個檔案被稱為一個組態單元</a:t>
            </a:r>
            <a:endParaRPr lang="en-US" altLang="zh-TW" kern="0" dirty="0"/>
          </a:p>
        </p:txBody>
      </p:sp>
      <p:pic>
        <p:nvPicPr>
          <p:cNvPr id="6" name="圖片 5"/>
          <p:cNvPicPr>
            <a:picLocks noChangeAspect="1"/>
          </p:cNvPicPr>
          <p:nvPr/>
        </p:nvPicPr>
        <p:blipFill>
          <a:blip r:embed="rId3"/>
          <a:stretch>
            <a:fillRect/>
          </a:stretch>
        </p:blipFill>
        <p:spPr>
          <a:xfrm>
            <a:off x="718743" y="2766840"/>
            <a:ext cx="6819821" cy="2978640"/>
          </a:xfrm>
          <a:prstGeom prst="rect">
            <a:avLst/>
          </a:prstGeom>
        </p:spPr>
      </p:pic>
    </p:spTree>
    <p:extLst>
      <p:ext uri="{BB962C8B-B14F-4D97-AF65-F5344CB8AC3E}">
        <p14:creationId xmlns:p14="http://schemas.microsoft.com/office/powerpoint/2010/main" val="40250399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7929841" cy="777600"/>
          </a:xfrm>
        </p:spPr>
        <p:txBody>
          <a:bodyPr/>
          <a:lstStyle/>
          <a:p>
            <a:r>
              <a:rPr lang="en-US" altLang="zh-TW" dirty="0" err="1"/>
              <a:t>Widnows</a:t>
            </a:r>
            <a:r>
              <a:rPr lang="zh-TW" altLang="en-US" dirty="0"/>
              <a:t>登錄檔鑑識分析</a:t>
            </a:r>
            <a:r>
              <a:rPr lang="en-US" altLang="zh-TW" dirty="0"/>
              <a:t>(4/5)</a:t>
            </a:r>
            <a:endParaRPr lang="zh-TW" altLang="en-US" dirty="0"/>
          </a:p>
        </p:txBody>
      </p:sp>
      <p:graphicFrame>
        <p:nvGraphicFramePr>
          <p:cNvPr id="3" name="表格 2"/>
          <p:cNvGraphicFramePr>
            <a:graphicFrameLocks noGrp="1"/>
          </p:cNvGraphicFramePr>
          <p:nvPr>
            <p:extLst>
              <p:ext uri="{D42A27DB-BD31-4B8C-83A1-F6EECF244321}">
                <p14:modId xmlns:p14="http://schemas.microsoft.com/office/powerpoint/2010/main" val="3811480047"/>
              </p:ext>
            </p:extLst>
          </p:nvPr>
        </p:nvGraphicFramePr>
        <p:xfrm>
          <a:off x="205740" y="2529839"/>
          <a:ext cx="8667308" cy="3787513"/>
        </p:xfrm>
        <a:graphic>
          <a:graphicData uri="http://schemas.openxmlformats.org/drawingml/2006/table">
            <a:tbl>
              <a:tblPr/>
              <a:tblGrid>
                <a:gridCol w="3101340">
                  <a:extLst>
                    <a:ext uri="{9D8B030D-6E8A-4147-A177-3AD203B41FA5}">
                      <a16:colId xmlns:a16="http://schemas.microsoft.com/office/drawing/2014/main" val="1706601747"/>
                    </a:ext>
                  </a:extLst>
                </a:gridCol>
                <a:gridCol w="5565968">
                  <a:extLst>
                    <a:ext uri="{9D8B030D-6E8A-4147-A177-3AD203B41FA5}">
                      <a16:colId xmlns:a16="http://schemas.microsoft.com/office/drawing/2014/main" val="3372730705"/>
                    </a:ext>
                  </a:extLst>
                </a:gridCol>
              </a:tblGrid>
              <a:tr h="561113">
                <a:tc>
                  <a:txBody>
                    <a:bodyPr/>
                    <a:lstStyle/>
                    <a:p>
                      <a:pPr algn="ctr"/>
                      <a:r>
                        <a:rPr lang="zh-TW" altLang="en-US" sz="1800" dirty="0">
                          <a:effectLst/>
                        </a:rPr>
                        <a:t>名稱</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BFBF"/>
                    </a:solidFill>
                  </a:tcPr>
                </a:tc>
                <a:tc>
                  <a:txBody>
                    <a:bodyPr/>
                    <a:lstStyle/>
                    <a:p>
                      <a:pPr algn="ctr"/>
                      <a:r>
                        <a:rPr lang="zh-TW" altLang="en-US" sz="1800" dirty="0">
                          <a:effectLst/>
                        </a:rPr>
                        <a:t>作用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BFBF"/>
                    </a:solidFill>
                  </a:tcPr>
                </a:tc>
                <a:extLst>
                  <a:ext uri="{0D108BD9-81ED-4DB2-BD59-A6C34878D82A}">
                    <a16:rowId xmlns:a16="http://schemas.microsoft.com/office/drawing/2014/main" val="382682135"/>
                  </a:ext>
                </a:extLst>
              </a:tr>
              <a:tr h="981948">
                <a:tc>
                  <a:txBody>
                    <a:bodyPr/>
                    <a:lstStyle/>
                    <a:p>
                      <a:r>
                        <a:rPr lang="en-US" sz="1800" dirty="0">
                          <a:effectLst/>
                        </a:rPr>
                        <a:t>HKEY_CLASSES_ROOT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2">
                        <a:lumMod val="20000"/>
                        <a:lumOff val="80000"/>
                      </a:schemeClr>
                    </a:solidFill>
                  </a:tcPr>
                </a:tc>
                <a:tc>
                  <a:txBody>
                    <a:bodyPr/>
                    <a:lstStyle/>
                    <a:p>
                      <a:r>
                        <a:rPr lang="zh-TW" altLang="en-US" sz="1800" dirty="0">
                          <a:effectLst/>
                        </a:rPr>
                        <a:t>儲存</a:t>
                      </a:r>
                      <a:r>
                        <a:rPr lang="en-US" altLang="zh-TW" sz="1800" dirty="0">
                          <a:effectLst/>
                        </a:rPr>
                        <a:t>Windows</a:t>
                      </a:r>
                      <a:r>
                        <a:rPr lang="zh-TW" altLang="en-US" sz="1800" dirty="0">
                          <a:effectLst/>
                        </a:rPr>
                        <a:t>可辨識的檔案類型的詳細列表，以及相關聯的程式</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566161059"/>
                  </a:ext>
                </a:extLst>
              </a:tr>
              <a:tr h="561113">
                <a:tc>
                  <a:txBody>
                    <a:bodyPr/>
                    <a:lstStyle/>
                    <a:p>
                      <a:r>
                        <a:rPr lang="en-US" sz="1800" dirty="0">
                          <a:effectLst/>
                        </a:rPr>
                        <a:t>HKEY_CURRENT_USER</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2">
                        <a:lumMod val="20000"/>
                        <a:lumOff val="80000"/>
                      </a:schemeClr>
                    </a:solidFill>
                  </a:tcPr>
                </a:tc>
                <a:tc>
                  <a:txBody>
                    <a:bodyPr/>
                    <a:lstStyle/>
                    <a:p>
                      <a:r>
                        <a:rPr lang="zh-TW" altLang="en-US" sz="1800" dirty="0">
                          <a:effectLst/>
                        </a:rPr>
                        <a:t>儲存</a:t>
                      </a:r>
                      <a:r>
                        <a:rPr lang="zh-TW" altLang="en-US" sz="1800" b="0" u="sng" dirty="0">
                          <a:solidFill>
                            <a:srgbClr val="FF0000"/>
                          </a:solidFill>
                          <a:effectLst/>
                        </a:rPr>
                        <a:t>當前使用者設定</a:t>
                      </a:r>
                      <a:r>
                        <a:rPr lang="zh-TW" altLang="en-US" sz="1800" dirty="0">
                          <a:effectLst/>
                        </a:rPr>
                        <a:t>的資訊</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540952638"/>
                  </a:ext>
                </a:extLst>
              </a:tr>
              <a:tr h="561113">
                <a:tc>
                  <a:txBody>
                    <a:bodyPr/>
                    <a:lstStyle/>
                    <a:p>
                      <a:r>
                        <a:rPr lang="en-US" sz="1800">
                          <a:effectLst/>
                        </a:rPr>
                        <a:t>HKEY_LOCAL_MACHINE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2">
                        <a:lumMod val="20000"/>
                        <a:lumOff val="80000"/>
                      </a:schemeClr>
                    </a:solidFill>
                  </a:tcPr>
                </a:tc>
                <a:tc>
                  <a:txBody>
                    <a:bodyPr/>
                    <a:lstStyle/>
                    <a:p>
                      <a:r>
                        <a:rPr lang="zh-TW" altLang="en-US" sz="1800" dirty="0">
                          <a:effectLst/>
                        </a:rPr>
                        <a:t>包含</a:t>
                      </a:r>
                      <a:r>
                        <a:rPr lang="zh-TW" altLang="en-US" sz="1800" b="0" u="sng" kern="1200" dirty="0">
                          <a:solidFill>
                            <a:srgbClr val="FF0000"/>
                          </a:solidFill>
                          <a:effectLst/>
                          <a:latin typeface="+mn-lt"/>
                          <a:ea typeface="+mn-ea"/>
                          <a:cs typeface="+mn-cs"/>
                        </a:rPr>
                        <a:t>安裝在電腦上的硬體與軟體</a:t>
                      </a:r>
                      <a:r>
                        <a:rPr lang="zh-TW" altLang="en-US" sz="1800" dirty="0">
                          <a:effectLst/>
                        </a:rPr>
                        <a:t>的資訊</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41612730"/>
                  </a:ext>
                </a:extLst>
              </a:tr>
              <a:tr h="561113">
                <a:tc>
                  <a:txBody>
                    <a:bodyPr/>
                    <a:lstStyle/>
                    <a:p>
                      <a:r>
                        <a:rPr lang="en-US" sz="1800">
                          <a:effectLst/>
                        </a:rPr>
                        <a:t>HKEY_USERS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2">
                        <a:lumMod val="20000"/>
                        <a:lumOff val="80000"/>
                      </a:schemeClr>
                    </a:solidFill>
                  </a:tcPr>
                </a:tc>
                <a:tc>
                  <a:txBody>
                    <a:bodyPr/>
                    <a:lstStyle/>
                    <a:p>
                      <a:r>
                        <a:rPr lang="zh-TW" altLang="en-US" sz="1800" dirty="0">
                          <a:effectLst/>
                        </a:rPr>
                        <a:t>包含使用電腦的</a:t>
                      </a:r>
                      <a:r>
                        <a:rPr lang="zh-TW" altLang="en-US" sz="1800" b="0" u="sng" kern="1200" dirty="0">
                          <a:solidFill>
                            <a:srgbClr val="FF0000"/>
                          </a:solidFill>
                          <a:effectLst/>
                          <a:latin typeface="+mn-lt"/>
                          <a:ea typeface="+mn-ea"/>
                          <a:cs typeface="+mn-cs"/>
                        </a:rPr>
                        <a:t>使用者</a:t>
                      </a:r>
                      <a:r>
                        <a:rPr lang="zh-TW" altLang="en-US" sz="1800" dirty="0">
                          <a:effectLst/>
                        </a:rPr>
                        <a:t>的資訊</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504732498"/>
                  </a:ext>
                </a:extLst>
              </a:tr>
              <a:tr h="561113">
                <a:tc>
                  <a:txBody>
                    <a:bodyPr/>
                    <a:lstStyle/>
                    <a:p>
                      <a:r>
                        <a:rPr lang="en-US" sz="1800" dirty="0">
                          <a:effectLst/>
                        </a:rPr>
                        <a:t>HKEY_CURRENT_CONFIG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2">
                        <a:lumMod val="20000"/>
                        <a:lumOff val="80000"/>
                      </a:schemeClr>
                    </a:solidFill>
                  </a:tcPr>
                </a:tc>
                <a:tc>
                  <a:txBody>
                    <a:bodyPr/>
                    <a:lstStyle/>
                    <a:p>
                      <a:r>
                        <a:rPr lang="zh-TW" altLang="en-US" sz="1800" dirty="0">
                          <a:effectLst/>
                        </a:rPr>
                        <a:t>這個分支包含電腦當前的</a:t>
                      </a:r>
                      <a:r>
                        <a:rPr lang="zh-TW" altLang="en-US" sz="1800" b="0" u="sng" kern="1200" dirty="0">
                          <a:solidFill>
                            <a:srgbClr val="FF0000"/>
                          </a:solidFill>
                          <a:effectLst/>
                          <a:latin typeface="+mn-lt"/>
                          <a:ea typeface="+mn-ea"/>
                          <a:cs typeface="+mn-cs"/>
                        </a:rPr>
                        <a:t>硬體組態資訊</a:t>
                      </a:r>
                      <a:endParaRPr lang="zh-TW" altLang="en-US" sz="18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390120866"/>
                  </a:ext>
                </a:extLst>
              </a:tr>
            </a:tbl>
          </a:graphicData>
        </a:graphic>
      </p:graphicFrame>
      <p:sp>
        <p:nvSpPr>
          <p:cNvPr id="5" name="內容版面配置區 2">
            <a:extLst>
              <a:ext uri="{FF2B5EF4-FFF2-40B4-BE49-F238E27FC236}">
                <a16:creationId xmlns:a16="http://schemas.microsoft.com/office/drawing/2014/main" id="{892294F7-F215-4F15-99BE-421F1E74296F}"/>
              </a:ext>
            </a:extLst>
          </p:cNvPr>
          <p:cNvSpPr txBox="1">
            <a:spLocks/>
          </p:cNvSpPr>
          <p:nvPr/>
        </p:nvSpPr>
        <p:spPr bwMode="auto">
          <a:xfrm>
            <a:off x="144325" y="868577"/>
            <a:ext cx="8568952" cy="1593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288000" lvl="1" indent="-288000" defTabSz="0">
              <a:buFont typeface="Times New Roman" pitchFamily="18" charset="0"/>
              <a:buChar char="●"/>
              <a:tabLst>
                <a:tab pos="0" algn="l"/>
              </a:tabLst>
            </a:pPr>
            <a:r>
              <a:rPr lang="zh-TW" altLang="en-US" sz="2800" kern="0" dirty="0">
                <a:latin typeface="+mn-ea"/>
                <a:ea typeface="+mn-ea"/>
                <a:cs typeface="+mn-cs"/>
              </a:rPr>
              <a:t>登錄檔</a:t>
            </a:r>
            <a:r>
              <a:rPr lang="en-US" altLang="zh-TW" sz="2800" kern="0" dirty="0">
                <a:latin typeface="+mn-ea"/>
                <a:ea typeface="+mn-ea"/>
                <a:cs typeface="+mn-cs"/>
              </a:rPr>
              <a:t>(registry)</a:t>
            </a:r>
            <a:r>
              <a:rPr lang="zh-TW" altLang="en-US" sz="2800" kern="0" dirty="0">
                <a:latin typeface="+mn-ea"/>
                <a:ea typeface="+mn-ea"/>
                <a:cs typeface="+mn-cs"/>
              </a:rPr>
              <a:t>結構</a:t>
            </a:r>
            <a:endParaRPr lang="en-US" altLang="zh-TW" sz="2800" kern="0" dirty="0">
              <a:latin typeface="+mn-ea"/>
              <a:ea typeface="+mn-ea"/>
              <a:cs typeface="+mn-cs"/>
            </a:endParaRPr>
          </a:p>
          <a:p>
            <a:pPr marL="180000" lvl="1" indent="0">
              <a:buNone/>
            </a:pPr>
            <a:r>
              <a:rPr lang="zh-TW" altLang="en-US" kern="0" dirty="0"/>
              <a:t>登錄檔被分成多個檔案儲存，稱為</a:t>
            </a:r>
            <a:r>
              <a:rPr lang="en-US" altLang="zh-TW" kern="0" dirty="0"/>
              <a:t>Registry Hives</a:t>
            </a:r>
          </a:p>
          <a:p>
            <a:pPr marL="180000" lvl="1" indent="0">
              <a:buNone/>
            </a:pPr>
            <a:r>
              <a:rPr lang="zh-TW" altLang="en-US" kern="0" dirty="0"/>
              <a:t>每一個檔案被稱為一個組態單元</a:t>
            </a:r>
            <a:endParaRPr lang="en-US" altLang="zh-TW" kern="0" dirty="0"/>
          </a:p>
        </p:txBody>
      </p:sp>
    </p:spTree>
    <p:extLst>
      <p:ext uri="{BB962C8B-B14F-4D97-AF65-F5344CB8AC3E}">
        <p14:creationId xmlns:p14="http://schemas.microsoft.com/office/powerpoint/2010/main" val="8953185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a:stretch>
            <a:fillRect/>
          </a:stretch>
        </p:blipFill>
        <p:spPr>
          <a:xfrm>
            <a:off x="621812" y="2143548"/>
            <a:ext cx="4815206" cy="4531959"/>
          </a:xfrm>
          <a:prstGeom prst="rect">
            <a:avLst/>
          </a:prstGeom>
        </p:spPr>
      </p:pic>
      <p:sp>
        <p:nvSpPr>
          <p:cNvPr id="2" name="標題 1"/>
          <p:cNvSpPr>
            <a:spLocks noGrp="1"/>
          </p:cNvSpPr>
          <p:nvPr>
            <p:ph type="title"/>
          </p:nvPr>
        </p:nvSpPr>
        <p:spPr>
          <a:xfrm>
            <a:off x="818623" y="131120"/>
            <a:ext cx="7929841" cy="777600"/>
          </a:xfrm>
        </p:spPr>
        <p:txBody>
          <a:bodyPr/>
          <a:lstStyle/>
          <a:p>
            <a:r>
              <a:rPr lang="en-US" altLang="zh-TW" dirty="0" err="1"/>
              <a:t>Widnows</a:t>
            </a:r>
            <a:r>
              <a:rPr lang="zh-TW" altLang="en-US" dirty="0"/>
              <a:t>登錄檔鑑識分析</a:t>
            </a:r>
            <a:r>
              <a:rPr lang="en-US" altLang="zh-TW" dirty="0"/>
              <a:t>(5/5)</a:t>
            </a:r>
            <a:endParaRPr lang="zh-TW" altLang="en-US" dirty="0"/>
          </a:p>
        </p:txBody>
      </p:sp>
      <p:sp>
        <p:nvSpPr>
          <p:cNvPr id="7" name="內容版面配置區 2">
            <a:extLst>
              <a:ext uri="{FF2B5EF4-FFF2-40B4-BE49-F238E27FC236}">
                <a16:creationId xmlns:a16="http://schemas.microsoft.com/office/drawing/2014/main" id="{892294F7-F215-4F15-99BE-421F1E74296F}"/>
              </a:ext>
            </a:extLst>
          </p:cNvPr>
          <p:cNvSpPr txBox="1">
            <a:spLocks/>
          </p:cNvSpPr>
          <p:nvPr/>
        </p:nvSpPr>
        <p:spPr bwMode="auto">
          <a:xfrm>
            <a:off x="323528" y="980728"/>
            <a:ext cx="8568952"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288000" lvl="1" indent="-288000" defTabSz="0">
              <a:buFont typeface="Times New Roman" pitchFamily="18" charset="0"/>
              <a:buChar char="●"/>
              <a:tabLst>
                <a:tab pos="0" algn="l"/>
              </a:tabLst>
            </a:pPr>
            <a:r>
              <a:rPr lang="zh-TW" altLang="en-US" sz="2800" kern="0" dirty="0">
                <a:latin typeface="+mn-ea"/>
                <a:ea typeface="+mn-ea"/>
                <a:cs typeface="+mn-cs"/>
              </a:rPr>
              <a:t>登錄檔</a:t>
            </a:r>
            <a:r>
              <a:rPr lang="en-US" altLang="zh-TW" sz="2800" kern="0" dirty="0">
                <a:latin typeface="+mn-ea"/>
                <a:ea typeface="+mn-ea"/>
                <a:cs typeface="+mn-cs"/>
              </a:rPr>
              <a:t>(registry)</a:t>
            </a:r>
            <a:r>
              <a:rPr lang="zh-TW" altLang="en-US" sz="2800" kern="0" dirty="0">
                <a:latin typeface="+mn-ea"/>
                <a:ea typeface="+mn-ea"/>
                <a:cs typeface="+mn-cs"/>
              </a:rPr>
              <a:t>結構</a:t>
            </a:r>
            <a:endParaRPr lang="en-US" altLang="zh-TW" sz="2800" kern="0" dirty="0">
              <a:latin typeface="+mn-ea"/>
              <a:ea typeface="+mn-ea"/>
              <a:cs typeface="+mn-cs"/>
            </a:endParaRPr>
          </a:p>
          <a:p>
            <a:pPr marL="180000" lvl="1" indent="0">
              <a:buNone/>
            </a:pPr>
            <a:r>
              <a:rPr lang="zh-TW" altLang="en-US" dirty="0"/>
              <a:t>登錄檔由鍵</a:t>
            </a:r>
            <a:r>
              <a:rPr lang="en-US" altLang="zh-TW" dirty="0"/>
              <a:t>(key)</a:t>
            </a:r>
            <a:r>
              <a:rPr lang="zh-TW" altLang="en-US" dirty="0"/>
              <a:t>、子鍵</a:t>
            </a:r>
            <a:r>
              <a:rPr lang="en-US" altLang="zh-TW" dirty="0"/>
              <a:t>(subkey)</a:t>
            </a:r>
            <a:r>
              <a:rPr lang="zh-TW" altLang="en-US" dirty="0"/>
              <a:t>及值項</a:t>
            </a:r>
            <a:r>
              <a:rPr lang="en-US" altLang="zh-TW" dirty="0"/>
              <a:t>(value)</a:t>
            </a:r>
            <a:r>
              <a:rPr lang="zh-TW" altLang="en-US" dirty="0"/>
              <a:t>構成</a:t>
            </a:r>
            <a:endParaRPr lang="en-US" altLang="zh-TW" kern="0" dirty="0"/>
          </a:p>
          <a:p>
            <a:pPr marL="0" indent="0">
              <a:buNone/>
            </a:pPr>
            <a:endParaRPr lang="en-US" altLang="zh-TW" kern="0" dirty="0">
              <a:solidFill>
                <a:schemeClr val="tx1"/>
              </a:solidFill>
            </a:endParaRPr>
          </a:p>
        </p:txBody>
      </p:sp>
      <p:sp>
        <p:nvSpPr>
          <p:cNvPr id="3" name="圓角矩形 2"/>
          <p:cNvSpPr/>
          <p:nvPr/>
        </p:nvSpPr>
        <p:spPr bwMode="auto">
          <a:xfrm>
            <a:off x="861478" y="3168752"/>
            <a:ext cx="1523581" cy="48122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8" name="圓角矩形 7"/>
          <p:cNvSpPr/>
          <p:nvPr/>
        </p:nvSpPr>
        <p:spPr bwMode="auto">
          <a:xfrm>
            <a:off x="2410073" y="3161933"/>
            <a:ext cx="1080120" cy="69597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9" name="矩形 8"/>
          <p:cNvSpPr/>
          <p:nvPr/>
        </p:nvSpPr>
        <p:spPr>
          <a:xfrm>
            <a:off x="2312667" y="3736653"/>
            <a:ext cx="931537" cy="369332"/>
          </a:xfrm>
          <a:prstGeom prst="rect">
            <a:avLst/>
          </a:prstGeom>
        </p:spPr>
        <p:txBody>
          <a:bodyPr wrap="none">
            <a:spAutoFit/>
          </a:bodyPr>
          <a:lstStyle/>
          <a:p>
            <a:r>
              <a:rPr lang="zh-TW" altLang="en-US" dirty="0"/>
              <a:t>鍵</a:t>
            </a:r>
            <a:r>
              <a:rPr lang="en-US" altLang="zh-TW" dirty="0"/>
              <a:t>(key)</a:t>
            </a:r>
            <a:endParaRPr lang="zh-TW" altLang="en-US" dirty="0"/>
          </a:p>
        </p:txBody>
      </p:sp>
      <p:sp>
        <p:nvSpPr>
          <p:cNvPr id="10" name="右大括弧 9"/>
          <p:cNvSpPr/>
          <p:nvPr/>
        </p:nvSpPr>
        <p:spPr bwMode="auto">
          <a:xfrm>
            <a:off x="2080080" y="3691193"/>
            <a:ext cx="200328" cy="216024"/>
          </a:xfrm>
          <a:prstGeom prst="rightBrace">
            <a:avLst/>
          </a:prstGeom>
          <a:no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11" name="矩形 10"/>
          <p:cNvSpPr/>
          <p:nvPr/>
        </p:nvSpPr>
        <p:spPr>
          <a:xfrm>
            <a:off x="2610576" y="4060802"/>
            <a:ext cx="1555106" cy="369332"/>
          </a:xfrm>
          <a:prstGeom prst="rect">
            <a:avLst/>
          </a:prstGeom>
        </p:spPr>
        <p:txBody>
          <a:bodyPr wrap="none">
            <a:spAutoFit/>
          </a:bodyPr>
          <a:lstStyle/>
          <a:p>
            <a:r>
              <a:rPr lang="zh-TW" altLang="en-US" dirty="0"/>
              <a:t>子鍵</a:t>
            </a:r>
            <a:r>
              <a:rPr lang="en-US" altLang="zh-TW" dirty="0"/>
              <a:t>(</a:t>
            </a:r>
            <a:r>
              <a:rPr lang="en-US" altLang="zh-TW" dirty="0" err="1"/>
              <a:t>subkey</a:t>
            </a:r>
            <a:r>
              <a:rPr lang="en-US" altLang="zh-TW" dirty="0"/>
              <a:t>)</a:t>
            </a:r>
            <a:endParaRPr lang="zh-TW" altLang="en-US" dirty="0"/>
          </a:p>
        </p:txBody>
      </p:sp>
      <p:cxnSp>
        <p:nvCxnSpPr>
          <p:cNvPr id="13" name="直線單箭頭接點 12"/>
          <p:cNvCxnSpPr/>
          <p:nvPr/>
        </p:nvCxnSpPr>
        <p:spPr bwMode="auto">
          <a:xfrm flipH="1" flipV="1">
            <a:off x="1954732" y="4034578"/>
            <a:ext cx="734248" cy="15745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直線單箭頭接點 13"/>
          <p:cNvCxnSpPr/>
          <p:nvPr/>
        </p:nvCxnSpPr>
        <p:spPr bwMode="auto">
          <a:xfrm flipH="1" flipV="1">
            <a:off x="2131167" y="4146059"/>
            <a:ext cx="557812" cy="459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直線單箭頭接點 15"/>
          <p:cNvCxnSpPr/>
          <p:nvPr/>
        </p:nvCxnSpPr>
        <p:spPr bwMode="auto">
          <a:xfrm flipH="1">
            <a:off x="2112307" y="4192031"/>
            <a:ext cx="565722" cy="61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矩形 17"/>
          <p:cNvSpPr/>
          <p:nvPr/>
        </p:nvSpPr>
        <p:spPr>
          <a:xfrm>
            <a:off x="5334112" y="3488573"/>
            <a:ext cx="1364797" cy="369332"/>
          </a:xfrm>
          <a:prstGeom prst="rect">
            <a:avLst/>
          </a:prstGeom>
        </p:spPr>
        <p:txBody>
          <a:bodyPr wrap="none">
            <a:spAutoFit/>
          </a:bodyPr>
          <a:lstStyle/>
          <a:p>
            <a:r>
              <a:rPr lang="zh-TW" altLang="en-US" dirty="0"/>
              <a:t>值項</a:t>
            </a:r>
            <a:r>
              <a:rPr lang="en-US" altLang="zh-TW" dirty="0"/>
              <a:t>(value)</a:t>
            </a:r>
            <a:endParaRPr lang="zh-TW" altLang="en-US" dirty="0"/>
          </a:p>
        </p:txBody>
      </p:sp>
      <p:sp>
        <p:nvSpPr>
          <p:cNvPr id="19" name="矩形 18"/>
          <p:cNvSpPr/>
          <p:nvPr/>
        </p:nvSpPr>
        <p:spPr>
          <a:xfrm>
            <a:off x="3244204" y="3799205"/>
            <a:ext cx="5544615" cy="369332"/>
          </a:xfrm>
          <a:prstGeom prst="rect">
            <a:avLst/>
          </a:prstGeom>
        </p:spPr>
        <p:txBody>
          <a:bodyPr wrap="square">
            <a:spAutoFit/>
          </a:bodyPr>
          <a:lstStyle/>
          <a:p>
            <a:r>
              <a:rPr lang="zh-TW" altLang="en-US" dirty="0"/>
              <a:t>一個鍵可以有一個或多個值，每個值的名稱各不相同</a:t>
            </a:r>
          </a:p>
        </p:txBody>
      </p:sp>
    </p:spTree>
    <p:extLst>
      <p:ext uri="{BB962C8B-B14F-4D97-AF65-F5344CB8AC3E}">
        <p14:creationId xmlns:p14="http://schemas.microsoft.com/office/powerpoint/2010/main" val="15989578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8145865" cy="777600"/>
          </a:xfrm>
        </p:spPr>
        <p:txBody>
          <a:bodyPr/>
          <a:lstStyle/>
          <a:p>
            <a:r>
              <a:rPr lang="en-US" altLang="zh-TW" dirty="0" err="1"/>
              <a:t>Widnows</a:t>
            </a:r>
            <a:r>
              <a:rPr lang="zh-TW" altLang="en-US" dirty="0"/>
              <a:t>登錄檔鑑識分析工具</a:t>
            </a:r>
            <a:r>
              <a:rPr lang="en-US" altLang="zh-TW" dirty="0"/>
              <a:t>(1/2)</a:t>
            </a:r>
            <a:endParaRPr lang="zh-TW" altLang="en-US" dirty="0"/>
          </a:p>
        </p:txBody>
      </p:sp>
      <p:sp>
        <p:nvSpPr>
          <p:cNvPr id="3" name="內容版面配置區 2">
            <a:extLst>
              <a:ext uri="{FF2B5EF4-FFF2-40B4-BE49-F238E27FC236}">
                <a16:creationId xmlns:a16="http://schemas.microsoft.com/office/drawing/2014/main" id="{892294F7-F215-4F15-99BE-421F1E74296F}"/>
              </a:ext>
            </a:extLst>
          </p:cNvPr>
          <p:cNvSpPr txBox="1">
            <a:spLocks/>
          </p:cNvSpPr>
          <p:nvPr/>
        </p:nvSpPr>
        <p:spPr bwMode="auto">
          <a:xfrm>
            <a:off x="35496" y="1052736"/>
            <a:ext cx="9001000" cy="56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kern="0" dirty="0">
                <a:solidFill>
                  <a:schemeClr val="tx1"/>
                </a:solidFill>
              </a:rPr>
              <a:t>除了微軟內建的</a:t>
            </a:r>
            <a:r>
              <a:rPr lang="en-US" altLang="zh-TW" i="0" kern="0" dirty="0" err="1">
                <a:solidFill>
                  <a:schemeClr val="tx1"/>
                </a:solidFill>
              </a:rPr>
              <a:t>reg</a:t>
            </a:r>
            <a:r>
              <a:rPr lang="zh-TW" altLang="en-US" i="0" kern="0" dirty="0">
                <a:solidFill>
                  <a:schemeClr val="tx1"/>
                </a:solidFill>
              </a:rPr>
              <a:t>命令列指令</a:t>
            </a:r>
            <a:r>
              <a:rPr lang="en-US" altLang="zh-TW" i="0" kern="0" dirty="0">
                <a:solidFill>
                  <a:schemeClr val="tx1"/>
                </a:solidFill>
              </a:rPr>
              <a:t>(CLI)</a:t>
            </a:r>
            <a:r>
              <a:rPr lang="zh-TW" altLang="en-US" kern="0" dirty="0">
                <a:solidFill>
                  <a:schemeClr val="tx1"/>
                </a:solidFill>
              </a:rPr>
              <a:t>與圖形使用主介面</a:t>
            </a:r>
            <a:r>
              <a:rPr lang="en-US" altLang="zh-TW" kern="0" dirty="0">
                <a:solidFill>
                  <a:schemeClr val="tx1"/>
                </a:solidFill>
              </a:rPr>
              <a:t>regedit.exe</a:t>
            </a:r>
            <a:r>
              <a:rPr lang="zh-TW" altLang="en-US" kern="0" dirty="0">
                <a:solidFill>
                  <a:schemeClr val="tx1"/>
                </a:solidFill>
              </a:rPr>
              <a:t>外</a:t>
            </a:r>
            <a:r>
              <a:rPr lang="zh-TW" altLang="en-US" kern="0" dirty="0">
                <a:solidFill>
                  <a:schemeClr val="tx1"/>
                </a:solidFill>
                <a:latin typeface="PMingLiU" panose="02020500000000000000" pitchFamily="18" charset="-120"/>
                <a:ea typeface="PMingLiU" panose="02020500000000000000" pitchFamily="18" charset="-120"/>
              </a:rPr>
              <a:t>，有許多工具可用：</a:t>
            </a:r>
            <a:endParaRPr lang="en-US" altLang="zh-TW" kern="0" dirty="0">
              <a:solidFill>
                <a:schemeClr val="tx1"/>
              </a:solidFill>
              <a:latin typeface="PMingLiU" panose="02020500000000000000" pitchFamily="18" charset="-120"/>
              <a:ea typeface="PMingLiU" panose="02020500000000000000" pitchFamily="18" charset="-120"/>
            </a:endParaRPr>
          </a:p>
          <a:p>
            <a:pPr lvl="1"/>
            <a:r>
              <a:rPr lang="en-US" altLang="zh-TW" kern="0" dirty="0" err="1" smtClean="0"/>
              <a:t>RegRipper</a:t>
            </a:r>
            <a:endParaRPr lang="en-US" altLang="zh-TW" kern="0" dirty="0" smtClean="0"/>
          </a:p>
          <a:p>
            <a:pPr lvl="2"/>
            <a:r>
              <a:rPr lang="en-US" altLang="zh-TW" kern="0" dirty="0" smtClean="0"/>
              <a:t>Harlan </a:t>
            </a:r>
            <a:r>
              <a:rPr lang="en-US" altLang="zh-TW" kern="0" dirty="0" err="1"/>
              <a:t>Carvey</a:t>
            </a:r>
            <a:r>
              <a:rPr lang="zh-TW" altLang="en-US" kern="0" dirty="0"/>
              <a:t>開發的著名登錄檔鑑識分析工具</a:t>
            </a:r>
            <a:endParaRPr lang="en-US" altLang="zh-TW" kern="0" dirty="0"/>
          </a:p>
          <a:p>
            <a:pPr lvl="1"/>
            <a:r>
              <a:rPr lang="en-US" altLang="zh-TW" kern="0" dirty="0"/>
              <a:t>Autopsy</a:t>
            </a:r>
          </a:p>
          <a:p>
            <a:pPr lvl="1"/>
            <a:r>
              <a:rPr lang="en-US" altLang="zh-TW" dirty="0"/>
              <a:t>FTK Imager</a:t>
            </a:r>
          </a:p>
          <a:p>
            <a:pPr marL="622300" lvl="3" indent="-179388">
              <a:buFont typeface="Wingdings" panose="05000000000000000000" pitchFamily="2" charset="2"/>
              <a:buChar char="Ø"/>
            </a:pPr>
            <a:r>
              <a:rPr lang="en-US" altLang="zh-TW" kern="0" dirty="0"/>
              <a:t>https://www.forensicfocus.com/articles/windows-registry-analysis-101/</a:t>
            </a:r>
          </a:p>
          <a:p>
            <a:pPr lvl="1"/>
            <a:r>
              <a:rPr lang="en-US" altLang="zh-TW" dirty="0"/>
              <a:t>Eric Zimmerman's Registry Explorer</a:t>
            </a:r>
          </a:p>
          <a:p>
            <a:pPr lvl="1"/>
            <a:r>
              <a:rPr lang="zh-TW" altLang="en-US" dirty="0"/>
              <a:t>更多工具請參閱</a:t>
            </a:r>
            <a:endParaRPr lang="en-US" altLang="zh-TW" dirty="0"/>
          </a:p>
          <a:p>
            <a:pPr marL="622300" lvl="3" indent="-179388">
              <a:buFont typeface="Wingdings" panose="05000000000000000000" pitchFamily="2" charset="2"/>
              <a:buChar char="Ø"/>
            </a:pPr>
            <a:r>
              <a:rPr lang="en-US" altLang="zh-TW" kern="0" dirty="0"/>
              <a:t>Windows Forensics Analysis — Tools And Resources</a:t>
            </a:r>
          </a:p>
          <a:p>
            <a:pPr marL="622300" lvl="3" indent="-179388">
              <a:buFont typeface="Wingdings" panose="05000000000000000000" pitchFamily="2" charset="2"/>
              <a:buChar char="Ø"/>
            </a:pPr>
            <a:r>
              <a:rPr lang="en-US" altLang="zh-TW" kern="0" dirty="0"/>
              <a:t>https://nasbench.medium.com/windows-forensics-analysis-tools-and-resources-b819c8b4b6b0</a:t>
            </a:r>
          </a:p>
          <a:p>
            <a:endParaRPr lang="en-US" altLang="zh-TW" kern="0" dirty="0">
              <a:solidFill>
                <a:schemeClr val="tx1"/>
              </a:solidFill>
              <a:latin typeface="PMingLiU" panose="02020500000000000000" pitchFamily="18" charset="-120"/>
              <a:ea typeface="PMingLiU" panose="02020500000000000000" pitchFamily="18" charset="-120"/>
            </a:endParaRPr>
          </a:p>
          <a:p>
            <a:endParaRPr lang="en-US" altLang="zh-TW" i="0" kern="0" dirty="0">
              <a:solidFill>
                <a:schemeClr val="tx1"/>
              </a:solidFill>
            </a:endParaRPr>
          </a:p>
        </p:txBody>
      </p:sp>
    </p:spTree>
    <p:extLst>
      <p:ext uri="{BB962C8B-B14F-4D97-AF65-F5344CB8AC3E}">
        <p14:creationId xmlns:p14="http://schemas.microsoft.com/office/powerpoint/2010/main" val="26779076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92294F7-F215-4F15-99BE-421F1E74296F}"/>
              </a:ext>
            </a:extLst>
          </p:cNvPr>
          <p:cNvSpPr txBox="1">
            <a:spLocks/>
          </p:cNvSpPr>
          <p:nvPr/>
        </p:nvSpPr>
        <p:spPr bwMode="auto">
          <a:xfrm>
            <a:off x="323528" y="1031512"/>
            <a:ext cx="8363528" cy="246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None/>
            </a:pPr>
            <a:r>
              <a:rPr lang="zh-TW" altLang="en-US" i="0" kern="0" dirty="0">
                <a:solidFill>
                  <a:schemeClr val="tx1"/>
                </a:solidFill>
              </a:rPr>
              <a:t>在</a:t>
            </a:r>
            <a:r>
              <a:rPr lang="en-US" altLang="zh-TW" i="0" kern="0" dirty="0">
                <a:solidFill>
                  <a:schemeClr val="tx1"/>
                </a:solidFill>
              </a:rPr>
              <a:t>Windows</a:t>
            </a:r>
            <a:r>
              <a:rPr lang="zh-TW" altLang="en-US" i="0" kern="0" dirty="0">
                <a:solidFill>
                  <a:schemeClr val="tx1"/>
                </a:solidFill>
              </a:rPr>
              <a:t>作業系統上</a:t>
            </a:r>
            <a:r>
              <a:rPr lang="zh-TW" altLang="en-US" i="0" kern="0" dirty="0" smtClean="0">
                <a:solidFill>
                  <a:schemeClr val="tx1"/>
                </a:solidFill>
              </a:rPr>
              <a:t>執行</a:t>
            </a:r>
            <a:r>
              <a:rPr lang="en-US" altLang="zh-TW" i="0" kern="0" dirty="0" err="1" smtClean="0">
                <a:solidFill>
                  <a:schemeClr val="tx1"/>
                </a:solidFill>
              </a:rPr>
              <a:t>RegRipper</a:t>
            </a:r>
            <a:endParaRPr lang="en-US" altLang="zh-TW" kern="0" dirty="0">
              <a:solidFill>
                <a:schemeClr val="tx1"/>
              </a:solidFill>
            </a:endParaRPr>
          </a:p>
          <a:p>
            <a:pPr marL="396000" lvl="2" indent="0">
              <a:buNone/>
            </a:pPr>
            <a:r>
              <a:rPr lang="zh-TW" altLang="en-US" kern="0" dirty="0">
                <a:solidFill>
                  <a:schemeClr val="tx1"/>
                </a:solidFill>
              </a:rPr>
              <a:t>步驟</a:t>
            </a:r>
            <a:r>
              <a:rPr lang="en-US" altLang="zh-TW" kern="0" dirty="0">
                <a:solidFill>
                  <a:schemeClr val="tx1"/>
                </a:solidFill>
              </a:rPr>
              <a:t>1</a:t>
            </a:r>
            <a:r>
              <a:rPr lang="zh-TW" altLang="en-US" kern="0" dirty="0">
                <a:solidFill>
                  <a:schemeClr val="tx1"/>
                </a:solidFill>
              </a:rPr>
              <a:t>：在官網下載</a:t>
            </a:r>
            <a:r>
              <a:rPr lang="en-US" altLang="zh-TW" kern="0" dirty="0">
                <a:solidFill>
                  <a:schemeClr val="tx1"/>
                </a:solidFill>
              </a:rPr>
              <a:t>rr.exe</a:t>
            </a:r>
            <a:r>
              <a:rPr lang="zh-TW" altLang="en-US" kern="0" dirty="0">
                <a:solidFill>
                  <a:schemeClr val="tx1"/>
                </a:solidFill>
                <a:latin typeface="PMingLiU" panose="02020500000000000000" pitchFamily="18" charset="-120"/>
                <a:ea typeface="PMingLiU" panose="02020500000000000000" pitchFamily="18" charset="-120"/>
              </a:rPr>
              <a:t>、</a:t>
            </a:r>
            <a:r>
              <a:rPr lang="en-US" altLang="zh-TW" dirty="0"/>
              <a:t>rip.exe</a:t>
            </a:r>
            <a:r>
              <a:rPr lang="zh-TW" altLang="en-US" kern="0" dirty="0">
                <a:solidFill>
                  <a:schemeClr val="tx1"/>
                </a:solidFill>
              </a:rPr>
              <a:t>與</a:t>
            </a:r>
            <a:r>
              <a:rPr lang="en-US" altLang="zh-TW" kern="0" dirty="0">
                <a:solidFill>
                  <a:schemeClr val="tx1"/>
                </a:solidFill>
              </a:rPr>
              <a:t>p2x5124.dll</a:t>
            </a:r>
            <a:r>
              <a:rPr lang="zh-TW" altLang="en-US" kern="0" dirty="0">
                <a:solidFill>
                  <a:schemeClr val="tx1"/>
                </a:solidFill>
              </a:rPr>
              <a:t>並存在同一目錄夾</a:t>
            </a:r>
            <a:endParaRPr lang="en-US" altLang="zh-TW" kern="0" dirty="0">
              <a:solidFill>
                <a:schemeClr val="tx1"/>
              </a:solidFill>
            </a:endParaRPr>
          </a:p>
          <a:p>
            <a:pPr marL="396000" lvl="2" indent="0">
              <a:buNone/>
            </a:pPr>
            <a:r>
              <a:rPr lang="zh-TW" altLang="en-US" kern="0" dirty="0">
                <a:solidFill>
                  <a:schemeClr val="tx1"/>
                </a:solidFill>
              </a:rPr>
              <a:t>步驟</a:t>
            </a:r>
            <a:r>
              <a:rPr lang="en-US" altLang="zh-TW" kern="0" dirty="0">
                <a:solidFill>
                  <a:schemeClr val="tx1"/>
                </a:solidFill>
              </a:rPr>
              <a:t>2</a:t>
            </a:r>
            <a:r>
              <a:rPr lang="zh-TW" altLang="en-US" kern="0" dirty="0">
                <a:solidFill>
                  <a:schemeClr val="tx1"/>
                </a:solidFill>
              </a:rPr>
              <a:t>：</a:t>
            </a:r>
            <a:r>
              <a:rPr lang="zh-TW" altLang="en-US" kern="0" dirty="0" smtClean="0">
                <a:solidFill>
                  <a:schemeClr val="tx1"/>
                </a:solidFill>
              </a:rPr>
              <a:t>啟動</a:t>
            </a:r>
            <a:r>
              <a:rPr lang="en-US" altLang="zh-TW" kern="0" dirty="0" err="1" smtClean="0">
                <a:solidFill>
                  <a:schemeClr val="tx1"/>
                </a:solidFill>
              </a:rPr>
              <a:t>RegRipper</a:t>
            </a:r>
            <a:endParaRPr lang="en-US" altLang="zh-TW" kern="0" dirty="0"/>
          </a:p>
          <a:p>
            <a:pPr marL="1262063" lvl="2" indent="0">
              <a:buNone/>
            </a:pPr>
            <a:r>
              <a:rPr lang="zh-TW" altLang="en-US" kern="0" dirty="0">
                <a:solidFill>
                  <a:schemeClr val="tx1"/>
                </a:solidFill>
              </a:rPr>
              <a:t>在</a:t>
            </a:r>
            <a:r>
              <a:rPr lang="en-US" altLang="zh-TW" kern="0" dirty="0" err="1">
                <a:solidFill>
                  <a:schemeClr val="tx1"/>
                </a:solidFill>
              </a:rPr>
              <a:t>cmd</a:t>
            </a:r>
            <a:r>
              <a:rPr lang="zh-TW" altLang="en-US" kern="0" dirty="0">
                <a:solidFill>
                  <a:schemeClr val="tx1"/>
                </a:solidFill>
              </a:rPr>
              <a:t>打</a:t>
            </a:r>
            <a:r>
              <a:rPr lang="en-US" altLang="zh-TW" kern="0" dirty="0">
                <a:solidFill>
                  <a:schemeClr val="tx1"/>
                </a:solidFill>
              </a:rPr>
              <a:t>rip</a:t>
            </a:r>
            <a:r>
              <a:rPr lang="zh-TW" altLang="en-US" kern="0" dirty="0">
                <a:solidFill>
                  <a:schemeClr val="tx1"/>
                </a:solidFill>
              </a:rPr>
              <a:t>即可啟動</a:t>
            </a:r>
            <a:r>
              <a:rPr lang="en-US" altLang="zh-TW" kern="0" dirty="0" err="1"/>
              <a:t>regripper</a:t>
            </a:r>
            <a:r>
              <a:rPr lang="zh-TW" altLang="en-US" kern="0" dirty="0"/>
              <a:t>命令列</a:t>
            </a:r>
            <a:r>
              <a:rPr lang="en-US" altLang="zh-TW" kern="0" dirty="0"/>
              <a:t>(</a:t>
            </a:r>
            <a:r>
              <a:rPr lang="zh-TW" altLang="en-US" kern="0" dirty="0"/>
              <a:t>如下左圖</a:t>
            </a:r>
            <a:r>
              <a:rPr lang="en-US" altLang="zh-TW" kern="0" dirty="0"/>
              <a:t>)</a:t>
            </a:r>
          </a:p>
          <a:p>
            <a:pPr marL="1262063" lvl="2" indent="0">
              <a:buNone/>
            </a:pPr>
            <a:r>
              <a:rPr lang="zh-TW" altLang="en-US" kern="0" dirty="0"/>
              <a:t>或者點選</a:t>
            </a:r>
            <a:r>
              <a:rPr lang="en-US" altLang="zh-TW" kern="0" dirty="0"/>
              <a:t>rr.exe</a:t>
            </a:r>
            <a:r>
              <a:rPr lang="zh-TW" altLang="en-US" kern="0" dirty="0"/>
              <a:t>即可啟動圖形使用者介面的執行檔</a:t>
            </a:r>
            <a:r>
              <a:rPr lang="en-US" altLang="zh-TW" kern="0" dirty="0"/>
              <a:t>(</a:t>
            </a:r>
            <a:r>
              <a:rPr lang="zh-TW" altLang="en-US" kern="0" dirty="0"/>
              <a:t>如下右圖</a:t>
            </a:r>
            <a:r>
              <a:rPr lang="en-US" altLang="zh-TW" kern="0" dirty="0"/>
              <a:t>)</a:t>
            </a:r>
          </a:p>
          <a:p>
            <a:pPr marL="396000" lvl="2" indent="0">
              <a:buNone/>
            </a:pPr>
            <a:endParaRPr lang="en-US" altLang="zh-TW" kern="0" dirty="0"/>
          </a:p>
          <a:p>
            <a:pPr marL="180000" lvl="1" indent="0">
              <a:buNone/>
            </a:pPr>
            <a:endParaRPr lang="en-US" altLang="zh-TW" kern="0" dirty="0">
              <a:solidFill>
                <a:schemeClr val="tx1"/>
              </a:solidFill>
            </a:endParaRPr>
          </a:p>
          <a:p>
            <a:pPr marL="0" indent="0">
              <a:buNone/>
            </a:pPr>
            <a:endParaRPr lang="en-US" altLang="zh-TW" kern="0" dirty="0">
              <a:solidFill>
                <a:schemeClr val="tx1"/>
              </a:solidFill>
            </a:endParaRPr>
          </a:p>
          <a:p>
            <a:pPr marL="0" indent="0">
              <a:buNone/>
            </a:pPr>
            <a:endParaRPr lang="zh-TW" altLang="en-US" i="0" kern="0" dirty="0">
              <a:solidFill>
                <a:schemeClr val="tx1"/>
              </a:solidFill>
            </a:endParaRPr>
          </a:p>
        </p:txBody>
      </p:sp>
      <p:pic>
        <p:nvPicPr>
          <p:cNvPr id="4" name="圖片 3"/>
          <p:cNvPicPr>
            <a:picLocks noChangeAspect="1"/>
          </p:cNvPicPr>
          <p:nvPr/>
        </p:nvPicPr>
        <p:blipFill>
          <a:blip r:embed="rId3"/>
          <a:stretch>
            <a:fillRect/>
          </a:stretch>
        </p:blipFill>
        <p:spPr>
          <a:xfrm>
            <a:off x="305277" y="3429000"/>
            <a:ext cx="4416954" cy="3157562"/>
          </a:xfrm>
          <a:prstGeom prst="rect">
            <a:avLst/>
          </a:prstGeom>
        </p:spPr>
      </p:pic>
      <p:pic>
        <p:nvPicPr>
          <p:cNvPr id="5" name="圖片 4"/>
          <p:cNvPicPr>
            <a:picLocks noChangeAspect="1"/>
          </p:cNvPicPr>
          <p:nvPr/>
        </p:nvPicPr>
        <p:blipFill>
          <a:blip r:embed="rId4"/>
          <a:stretch>
            <a:fillRect/>
          </a:stretch>
        </p:blipFill>
        <p:spPr>
          <a:xfrm>
            <a:off x="5137464" y="3518143"/>
            <a:ext cx="3466984" cy="2935238"/>
          </a:xfrm>
          <a:prstGeom prst="rect">
            <a:avLst/>
          </a:prstGeom>
        </p:spPr>
      </p:pic>
      <p:sp>
        <p:nvSpPr>
          <p:cNvPr id="8" name="標題 1">
            <a:extLst>
              <a:ext uri="{FF2B5EF4-FFF2-40B4-BE49-F238E27FC236}">
                <a16:creationId xmlns:a16="http://schemas.microsoft.com/office/drawing/2014/main" id="{CA4786BD-B4D8-4516-8B94-1F94385E560F}"/>
              </a:ext>
            </a:extLst>
          </p:cNvPr>
          <p:cNvSpPr>
            <a:spLocks noGrp="1"/>
          </p:cNvSpPr>
          <p:nvPr>
            <p:ph type="title"/>
          </p:nvPr>
        </p:nvSpPr>
        <p:spPr>
          <a:xfrm>
            <a:off x="818623" y="131120"/>
            <a:ext cx="8145865" cy="777600"/>
          </a:xfrm>
        </p:spPr>
        <p:txBody>
          <a:bodyPr/>
          <a:lstStyle/>
          <a:p>
            <a:r>
              <a:rPr lang="en-US" altLang="zh-TW" dirty="0" err="1"/>
              <a:t>Widnows</a:t>
            </a:r>
            <a:r>
              <a:rPr lang="zh-TW" altLang="en-US" dirty="0"/>
              <a:t>登錄檔鑑識分析工具</a:t>
            </a:r>
            <a:r>
              <a:rPr lang="en-US" altLang="zh-TW" dirty="0"/>
              <a:t>(2/2)</a:t>
            </a:r>
            <a:endParaRPr lang="zh-TW" altLang="en-US" dirty="0"/>
          </a:p>
        </p:txBody>
      </p:sp>
    </p:spTree>
    <p:extLst>
      <p:ext uri="{BB962C8B-B14F-4D97-AF65-F5344CB8AC3E}">
        <p14:creationId xmlns:p14="http://schemas.microsoft.com/office/powerpoint/2010/main" val="18207264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a:t>數位鑑識成像</a:t>
            </a:r>
            <a:r>
              <a:rPr lang="en-US" altLang="zh-TW" sz="3200" dirty="0"/>
              <a:t>(Imaging)</a:t>
            </a:r>
            <a:r>
              <a:rPr lang="zh-TW" altLang="en-US" sz="3200" dirty="0"/>
              <a:t>實戰</a:t>
            </a:r>
          </a:p>
          <a:p>
            <a:pPr algn="ctr"/>
            <a:r>
              <a:rPr lang="zh-TW" altLang="en-US" sz="2800" dirty="0"/>
              <a:t> </a:t>
            </a:r>
            <a:r>
              <a:rPr lang="en-US" altLang="zh-TW" sz="2800" dirty="0"/>
              <a:t>USB Imaging</a:t>
            </a:r>
          </a:p>
          <a:p>
            <a:pPr algn="ctr"/>
            <a:r>
              <a:rPr lang="en-US" altLang="zh-TW" sz="2800" dirty="0"/>
              <a:t>Memory Imaging</a:t>
            </a:r>
          </a:p>
        </p:txBody>
      </p:sp>
    </p:spTree>
    <p:extLst>
      <p:ext uri="{BB962C8B-B14F-4D97-AF65-F5344CB8AC3E}">
        <p14:creationId xmlns:p14="http://schemas.microsoft.com/office/powerpoint/2010/main" val="6871576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0288" y="246363"/>
            <a:ext cx="7772400" cy="697438"/>
          </a:xfrm>
        </p:spPr>
        <p:txBody>
          <a:bodyPr/>
          <a:lstStyle/>
          <a:p>
            <a:r>
              <a:rPr lang="en-US" altLang="zh-TW" dirty="0" smtClean="0"/>
              <a:t>NIST</a:t>
            </a:r>
            <a:r>
              <a:rPr lang="zh-TW" altLang="en-US" dirty="0" smtClean="0"/>
              <a:t>電腦</a:t>
            </a:r>
            <a:r>
              <a:rPr lang="zh-TW" altLang="en-US" dirty="0">
                <a:solidFill>
                  <a:schemeClr val="tx1"/>
                </a:solidFill>
              </a:rPr>
              <a:t>鑑識</a:t>
            </a:r>
            <a:r>
              <a:rPr lang="zh-TW" altLang="en-US" dirty="0" smtClean="0"/>
              <a:t>工具</a:t>
            </a:r>
            <a:r>
              <a:rPr lang="zh-TW" altLang="en-US" dirty="0"/>
              <a:t>測試計劃</a:t>
            </a:r>
          </a:p>
        </p:txBody>
      </p:sp>
      <p:sp>
        <p:nvSpPr>
          <p:cNvPr id="3" name="矩形 2"/>
          <p:cNvSpPr/>
          <p:nvPr/>
        </p:nvSpPr>
        <p:spPr>
          <a:xfrm>
            <a:off x="611560" y="2708920"/>
            <a:ext cx="4572000" cy="369332"/>
          </a:xfrm>
          <a:prstGeom prst="rect">
            <a:avLst/>
          </a:prstGeom>
        </p:spPr>
        <p:txBody>
          <a:bodyPr>
            <a:spAutoFit/>
          </a:bodyPr>
          <a:lstStyle/>
          <a:p>
            <a:endParaRPr lang="zh-TW" altLang="en-US" dirty="0"/>
          </a:p>
        </p:txBody>
      </p:sp>
      <p:sp>
        <p:nvSpPr>
          <p:cNvPr id="4" name="內容版面配置區 2">
            <a:extLst>
              <a:ext uri="{FF2B5EF4-FFF2-40B4-BE49-F238E27FC236}">
                <a16:creationId xmlns:a16="http://schemas.microsoft.com/office/drawing/2014/main" id="{892294F7-F215-4F15-99BE-421F1E74296F}"/>
              </a:ext>
            </a:extLst>
          </p:cNvPr>
          <p:cNvSpPr txBox="1">
            <a:spLocks/>
          </p:cNvSpPr>
          <p:nvPr/>
        </p:nvSpPr>
        <p:spPr bwMode="auto">
          <a:xfrm>
            <a:off x="128848" y="943801"/>
            <a:ext cx="8825224"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en-US" altLang="zh-TW" kern="0" dirty="0" smtClean="0">
                <a:solidFill>
                  <a:schemeClr val="tx1"/>
                </a:solidFill>
              </a:rPr>
              <a:t>NIST</a:t>
            </a:r>
            <a:r>
              <a:rPr lang="zh-TW" altLang="en-US" kern="0" dirty="0" smtClean="0">
                <a:solidFill>
                  <a:schemeClr val="tx1"/>
                </a:solidFill>
              </a:rPr>
              <a:t>的</a:t>
            </a:r>
            <a:r>
              <a:rPr lang="zh-TW" altLang="en-US" kern="0" dirty="0">
                <a:solidFill>
                  <a:schemeClr val="tx1"/>
                </a:solidFill>
              </a:rPr>
              <a:t>電腦鑑識工具測試 </a:t>
            </a:r>
            <a:r>
              <a:rPr lang="en-US" altLang="zh-TW" kern="0" dirty="0">
                <a:solidFill>
                  <a:schemeClr val="tx1"/>
                </a:solidFill>
              </a:rPr>
              <a:t>(CFTT) </a:t>
            </a:r>
            <a:r>
              <a:rPr lang="zh-TW" altLang="en-US" kern="0" dirty="0" smtClean="0">
                <a:solidFill>
                  <a:schemeClr val="tx1"/>
                </a:solidFill>
              </a:rPr>
              <a:t>計畫</a:t>
            </a:r>
            <a:endParaRPr lang="en-US" altLang="zh-TW" kern="0" dirty="0" smtClean="0">
              <a:solidFill>
                <a:schemeClr val="tx1"/>
              </a:solidFill>
            </a:endParaRPr>
          </a:p>
          <a:p>
            <a:pPr lvl="1"/>
            <a:r>
              <a:rPr lang="en-US" altLang="zh-TW" sz="2000" kern="0" dirty="0">
                <a:solidFill>
                  <a:schemeClr val="tx1"/>
                </a:solidFill>
              </a:rPr>
              <a:t>CFTT</a:t>
            </a:r>
            <a:r>
              <a:rPr lang="zh-TW" altLang="en-US" sz="2000" kern="0" dirty="0" smtClean="0">
                <a:solidFill>
                  <a:schemeClr val="tx1"/>
                </a:solidFill>
              </a:rPr>
              <a:t>的</a:t>
            </a:r>
            <a:r>
              <a:rPr lang="zh-TW" altLang="en-US" sz="2000" kern="0" dirty="0">
                <a:solidFill>
                  <a:schemeClr val="tx1"/>
                </a:solidFill>
              </a:rPr>
              <a:t>目標是透過開發通用工具規格、測試程序、測試標準、測試集、並測試硬體</a:t>
            </a:r>
            <a:r>
              <a:rPr lang="zh-TW" altLang="en-US" sz="2000" kern="0" dirty="0" smtClean="0">
                <a:solidFill>
                  <a:schemeClr val="tx1"/>
                </a:solidFill>
              </a:rPr>
              <a:t>。</a:t>
            </a:r>
            <a:endParaRPr lang="en-US" altLang="zh-TW" sz="2000" kern="0" dirty="0" smtClean="0">
              <a:solidFill>
                <a:schemeClr val="tx1"/>
              </a:solidFill>
            </a:endParaRPr>
          </a:p>
          <a:p>
            <a:pPr lvl="1"/>
            <a:r>
              <a:rPr lang="zh-TW" altLang="en-US" sz="2000" kern="0" dirty="0" smtClean="0">
                <a:solidFill>
                  <a:schemeClr val="tx1"/>
                </a:solidFill>
              </a:rPr>
              <a:t>結果是讓工具</a:t>
            </a:r>
            <a:r>
              <a:rPr lang="zh-TW" altLang="en-US" sz="2000" kern="0" dirty="0">
                <a:solidFill>
                  <a:schemeClr val="tx1"/>
                </a:solidFill>
              </a:rPr>
              <a:t>製造商改進工具</a:t>
            </a:r>
            <a:r>
              <a:rPr lang="zh-TW" altLang="en-US" sz="2000" kern="0" dirty="0" smtClean="0">
                <a:solidFill>
                  <a:schemeClr val="tx1"/>
                </a:solidFill>
              </a:rPr>
              <a:t>、</a:t>
            </a:r>
            <a:r>
              <a:rPr lang="zh-TW" altLang="en-US" sz="2000" kern="0" dirty="0"/>
              <a:t>讓</a:t>
            </a:r>
            <a:r>
              <a:rPr lang="zh-TW" altLang="en-US" sz="2000" kern="0" dirty="0" smtClean="0">
                <a:solidFill>
                  <a:schemeClr val="tx1"/>
                </a:solidFill>
              </a:rPr>
              <a:t>使用者</a:t>
            </a:r>
            <a:r>
              <a:rPr lang="zh-TW" altLang="en-US" sz="2000" kern="0" dirty="0">
                <a:solidFill>
                  <a:schemeClr val="tx1"/>
                </a:solidFill>
              </a:rPr>
              <a:t>在獲取和使用</a:t>
            </a:r>
            <a:r>
              <a:rPr lang="zh-TW" altLang="en-US" sz="2000" kern="0" dirty="0" smtClean="0">
                <a:solidFill>
                  <a:schemeClr val="tx1"/>
                </a:solidFill>
              </a:rPr>
              <a:t>電腦</a:t>
            </a:r>
            <a:r>
              <a:rPr lang="zh-TW" altLang="en-US" sz="2000" kern="0" dirty="0"/>
              <a:t>鑑識</a:t>
            </a:r>
            <a:r>
              <a:rPr lang="zh-TW" altLang="en-US" sz="2000" kern="0" dirty="0" smtClean="0">
                <a:solidFill>
                  <a:schemeClr val="tx1"/>
                </a:solidFill>
              </a:rPr>
              <a:t>工具</a:t>
            </a:r>
            <a:r>
              <a:rPr lang="zh-TW" altLang="en-US" sz="2000" kern="0" dirty="0">
                <a:solidFill>
                  <a:schemeClr val="tx1"/>
                </a:solidFill>
              </a:rPr>
              <a:t>方面做出明智的選擇以及感興趣的各方了解工具的功能提供了必要的資訊</a:t>
            </a:r>
            <a:r>
              <a:rPr lang="zh-TW" altLang="en-US" sz="2000" kern="0" dirty="0" smtClean="0">
                <a:solidFill>
                  <a:schemeClr val="tx1"/>
                </a:solidFill>
              </a:rPr>
              <a:t>。</a:t>
            </a:r>
            <a:endParaRPr lang="en-US" altLang="zh-TW" sz="2000" kern="0" dirty="0" smtClean="0">
              <a:solidFill>
                <a:schemeClr val="tx1"/>
              </a:solidFill>
            </a:endParaRPr>
          </a:p>
          <a:p>
            <a:pPr lvl="1"/>
            <a:r>
              <a:rPr lang="en-US" altLang="zh-TW" sz="2000" kern="0" dirty="0" smtClean="0">
                <a:solidFill>
                  <a:schemeClr val="tx1"/>
                </a:solidFill>
              </a:rPr>
              <a:t>CFTT</a:t>
            </a:r>
            <a:r>
              <a:rPr lang="zh-TW" altLang="en-US" sz="2000" kern="0" dirty="0"/>
              <a:t>測試電腦鑑識工具的方法是基於公認的國際一致性測試和品質測試</a:t>
            </a:r>
            <a:r>
              <a:rPr lang="zh-TW" altLang="en-US" sz="2000" kern="0" dirty="0" smtClean="0"/>
              <a:t>方法</a:t>
            </a:r>
            <a:r>
              <a:rPr lang="zh-TW" altLang="en-US" sz="2000" kern="0" dirty="0" smtClean="0">
                <a:solidFill>
                  <a:schemeClr val="tx1"/>
                </a:solidFill>
              </a:rPr>
              <a:t>來</a:t>
            </a:r>
            <a:r>
              <a:rPr lang="zh-TW" altLang="en-US" sz="2000" kern="0" dirty="0">
                <a:solidFill>
                  <a:schemeClr val="tx1"/>
                </a:solidFill>
              </a:rPr>
              <a:t>確保取證軟體工具始終產生準確和客觀的測試結果</a:t>
            </a:r>
            <a:r>
              <a:rPr lang="zh-TW" altLang="en-US" sz="2000" kern="0" dirty="0" smtClean="0">
                <a:solidFill>
                  <a:schemeClr val="tx1"/>
                </a:solidFill>
              </a:rPr>
              <a:t>。</a:t>
            </a:r>
            <a:endParaRPr lang="en-US" altLang="zh-TW" sz="2000" kern="0" dirty="0">
              <a:solidFill>
                <a:schemeClr val="tx1"/>
              </a:solidFill>
            </a:endParaRPr>
          </a:p>
        </p:txBody>
      </p:sp>
      <p:pic>
        <p:nvPicPr>
          <p:cNvPr id="5" name="圖片 4"/>
          <p:cNvPicPr>
            <a:picLocks noChangeAspect="1"/>
          </p:cNvPicPr>
          <p:nvPr/>
        </p:nvPicPr>
        <p:blipFill>
          <a:blip r:embed="rId3"/>
          <a:stretch>
            <a:fillRect/>
          </a:stretch>
        </p:blipFill>
        <p:spPr>
          <a:xfrm>
            <a:off x="971600" y="3970654"/>
            <a:ext cx="6135782" cy="2770713"/>
          </a:xfrm>
          <a:prstGeom prst="rect">
            <a:avLst/>
          </a:prstGeom>
        </p:spPr>
      </p:pic>
    </p:spTree>
    <p:extLst>
      <p:ext uri="{BB962C8B-B14F-4D97-AF65-F5344CB8AC3E}">
        <p14:creationId xmlns:p14="http://schemas.microsoft.com/office/powerpoint/2010/main" val="29394237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0"/>
            <a:ext cx="7772400" cy="863692"/>
          </a:xfrm>
        </p:spPr>
        <p:txBody>
          <a:bodyPr/>
          <a:lstStyle/>
          <a:p>
            <a:r>
              <a:rPr lang="zh-TW" altLang="en-US" dirty="0" smtClean="0"/>
              <a:t>課後延伸閱讀</a:t>
            </a:r>
            <a:endParaRPr lang="zh-TW" altLang="en-US" dirty="0"/>
          </a:p>
        </p:txBody>
      </p:sp>
      <p:pic>
        <p:nvPicPr>
          <p:cNvPr id="3" name="圖片 2"/>
          <p:cNvPicPr>
            <a:picLocks noChangeAspect="1"/>
          </p:cNvPicPr>
          <p:nvPr/>
        </p:nvPicPr>
        <p:blipFill>
          <a:blip r:embed="rId2"/>
          <a:stretch>
            <a:fillRect/>
          </a:stretch>
        </p:blipFill>
        <p:spPr>
          <a:xfrm>
            <a:off x="393303" y="1155082"/>
            <a:ext cx="8438895" cy="4372882"/>
          </a:xfrm>
          <a:prstGeom prst="rect">
            <a:avLst/>
          </a:prstGeom>
        </p:spPr>
      </p:pic>
    </p:spTree>
    <p:extLst>
      <p:ext uri="{BB962C8B-B14F-4D97-AF65-F5344CB8AC3E}">
        <p14:creationId xmlns:p14="http://schemas.microsoft.com/office/powerpoint/2010/main" val="6370358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8325377" cy="777600"/>
          </a:xfrm>
        </p:spPr>
        <p:txBody>
          <a:bodyPr/>
          <a:lstStyle/>
          <a:p>
            <a:r>
              <a:rPr lang="zh-TW" altLang="en-US" dirty="0"/>
              <a:t>常用</a:t>
            </a:r>
            <a:r>
              <a:rPr lang="zh-TW" altLang="en-US" dirty="0" smtClean="0"/>
              <a:t>的硬體式資料</a:t>
            </a:r>
            <a:r>
              <a:rPr lang="zh-TW" altLang="en-US" dirty="0"/>
              <a:t>擷取工具</a:t>
            </a:r>
          </a:p>
        </p:txBody>
      </p:sp>
      <p:sp>
        <p:nvSpPr>
          <p:cNvPr id="3" name="矩形 2"/>
          <p:cNvSpPr/>
          <p:nvPr/>
        </p:nvSpPr>
        <p:spPr>
          <a:xfrm>
            <a:off x="1043608" y="2996952"/>
            <a:ext cx="4572000" cy="369332"/>
          </a:xfrm>
          <a:prstGeom prst="rect">
            <a:avLst/>
          </a:prstGeom>
        </p:spPr>
        <p:txBody>
          <a:bodyPr>
            <a:spAutoFit/>
          </a:bodyPr>
          <a:lstStyle/>
          <a:p>
            <a:endParaRPr lang="en-US" altLang="zh-TW" dirty="0"/>
          </a:p>
        </p:txBody>
      </p:sp>
      <p:sp>
        <p:nvSpPr>
          <p:cNvPr id="4" name="矩形 3"/>
          <p:cNvSpPr/>
          <p:nvPr/>
        </p:nvSpPr>
        <p:spPr>
          <a:xfrm>
            <a:off x="323528" y="1176427"/>
            <a:ext cx="7632848" cy="1477328"/>
          </a:xfrm>
          <a:prstGeom prst="rect">
            <a:avLst/>
          </a:prstGeom>
        </p:spPr>
        <p:txBody>
          <a:bodyPr wrap="square">
            <a:spAutoFit/>
          </a:bodyPr>
          <a:lstStyle/>
          <a:p>
            <a:pPr fontAlgn="base"/>
            <a:r>
              <a:rPr lang="zh-TW" altLang="en-US" dirty="0"/>
              <a:t>硬體式</a:t>
            </a:r>
            <a:r>
              <a:rPr lang="zh-TW" altLang="en-US" dirty="0" smtClean="0"/>
              <a:t>資料擷取與複製工具</a:t>
            </a:r>
            <a:r>
              <a:rPr lang="en-US" altLang="zh-TW" dirty="0" smtClean="0"/>
              <a:t>(Data </a:t>
            </a:r>
            <a:r>
              <a:rPr lang="en-US" altLang="zh-TW" dirty="0"/>
              <a:t>Acquisition and Duplication </a:t>
            </a:r>
            <a:r>
              <a:rPr lang="en-US" altLang="zh-TW" dirty="0" smtClean="0"/>
              <a:t>Tools)</a:t>
            </a:r>
          </a:p>
          <a:p>
            <a:pPr fontAlgn="base"/>
            <a:r>
              <a:rPr lang="en-US" altLang="zh-TW" b="1" dirty="0"/>
              <a:t>Forensic </a:t>
            </a:r>
            <a:r>
              <a:rPr lang="en-US" altLang="zh-TW" b="1" dirty="0" smtClean="0"/>
              <a:t>Falcon</a:t>
            </a:r>
          </a:p>
          <a:p>
            <a:pPr fontAlgn="base"/>
            <a:r>
              <a:rPr lang="en-US" altLang="zh-TW" b="1" dirty="0" err="1"/>
              <a:t>Atola</a:t>
            </a:r>
            <a:r>
              <a:rPr lang="en-US" altLang="zh-TW" b="1" dirty="0"/>
              <a:t> Insight Forensic</a:t>
            </a:r>
          </a:p>
          <a:p>
            <a:pPr fontAlgn="base"/>
            <a:endParaRPr lang="en-US" altLang="zh-TW" b="1" dirty="0"/>
          </a:p>
          <a:p>
            <a:pPr fontAlgn="base"/>
            <a:endParaRPr lang="en-US" altLang="zh-TW" dirty="0"/>
          </a:p>
        </p:txBody>
      </p:sp>
      <p:pic>
        <p:nvPicPr>
          <p:cNvPr id="5" name="圖片 4"/>
          <p:cNvPicPr>
            <a:picLocks noChangeAspect="1"/>
          </p:cNvPicPr>
          <p:nvPr/>
        </p:nvPicPr>
        <p:blipFill>
          <a:blip r:embed="rId3"/>
          <a:stretch>
            <a:fillRect/>
          </a:stretch>
        </p:blipFill>
        <p:spPr>
          <a:xfrm>
            <a:off x="5796136" y="3342588"/>
            <a:ext cx="2471936" cy="1514061"/>
          </a:xfrm>
          <a:prstGeom prst="rect">
            <a:avLst/>
          </a:prstGeom>
        </p:spPr>
      </p:pic>
      <p:sp>
        <p:nvSpPr>
          <p:cNvPr id="6" name="矩形 5"/>
          <p:cNvSpPr/>
          <p:nvPr/>
        </p:nvSpPr>
        <p:spPr>
          <a:xfrm>
            <a:off x="818623" y="5301208"/>
            <a:ext cx="4572000" cy="923330"/>
          </a:xfrm>
          <a:prstGeom prst="rect">
            <a:avLst/>
          </a:prstGeom>
        </p:spPr>
        <p:txBody>
          <a:bodyPr>
            <a:spAutoFit/>
          </a:bodyPr>
          <a:lstStyle/>
          <a:p>
            <a:r>
              <a:rPr lang="zh-TW" altLang="en-US" dirty="0" smtClean="0"/>
              <a:t>更多</a:t>
            </a:r>
            <a:r>
              <a:rPr lang="zh-TW" altLang="en-US" dirty="0"/>
              <a:t>硬體式資料擷取與複製</a:t>
            </a:r>
            <a:r>
              <a:rPr lang="zh-TW" altLang="en-US" dirty="0" smtClean="0"/>
              <a:t>工具</a:t>
            </a:r>
            <a:r>
              <a:rPr lang="zh-TW" altLang="en-US" dirty="0" smtClean="0">
                <a:latin typeface="PMingLiU" panose="02020500000000000000" pitchFamily="18" charset="-120"/>
                <a:ea typeface="PMingLiU" panose="02020500000000000000" pitchFamily="18" charset="-120"/>
              </a:rPr>
              <a:t>，請參閱</a:t>
            </a:r>
            <a:r>
              <a:rPr lang="en-US" altLang="zh-TW" dirty="0" smtClean="0"/>
              <a:t>https</a:t>
            </a:r>
            <a:r>
              <a:rPr lang="en-US" altLang="zh-TW" dirty="0"/>
              <a:t>://info-savvy.com/data-acquisition-and-duplication-tools-hardware/</a:t>
            </a:r>
            <a:endParaRPr lang="zh-TW" altLang="en-US" dirty="0"/>
          </a:p>
        </p:txBody>
      </p:sp>
      <p:pic>
        <p:nvPicPr>
          <p:cNvPr id="7" name="圖片 6"/>
          <p:cNvPicPr>
            <a:picLocks noChangeAspect="1"/>
          </p:cNvPicPr>
          <p:nvPr/>
        </p:nvPicPr>
        <p:blipFill>
          <a:blip r:embed="rId4"/>
          <a:stretch>
            <a:fillRect/>
          </a:stretch>
        </p:blipFill>
        <p:spPr>
          <a:xfrm>
            <a:off x="575048" y="3284984"/>
            <a:ext cx="2434073" cy="1728192"/>
          </a:xfrm>
          <a:prstGeom prst="rect">
            <a:avLst/>
          </a:prstGeom>
        </p:spPr>
      </p:pic>
    </p:spTree>
    <p:extLst>
      <p:ext uri="{BB962C8B-B14F-4D97-AF65-F5344CB8AC3E}">
        <p14:creationId xmlns:p14="http://schemas.microsoft.com/office/powerpoint/2010/main" val="42923019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8325377" cy="777600"/>
          </a:xfrm>
        </p:spPr>
        <p:txBody>
          <a:bodyPr/>
          <a:lstStyle/>
          <a:p>
            <a:r>
              <a:rPr lang="zh-TW" altLang="en-US" dirty="0"/>
              <a:t>常用</a:t>
            </a:r>
            <a:r>
              <a:rPr lang="zh-TW" altLang="en-US" dirty="0" smtClean="0"/>
              <a:t>的軟體式資料</a:t>
            </a:r>
            <a:r>
              <a:rPr lang="zh-TW" altLang="en-US" dirty="0"/>
              <a:t>擷取工具</a:t>
            </a:r>
          </a:p>
        </p:txBody>
      </p:sp>
      <p:sp>
        <p:nvSpPr>
          <p:cNvPr id="3" name="矩形 2"/>
          <p:cNvSpPr/>
          <p:nvPr/>
        </p:nvSpPr>
        <p:spPr>
          <a:xfrm>
            <a:off x="2411760" y="4081140"/>
            <a:ext cx="4572000" cy="1754326"/>
          </a:xfrm>
          <a:prstGeom prst="rect">
            <a:avLst/>
          </a:prstGeom>
        </p:spPr>
        <p:txBody>
          <a:bodyPr>
            <a:spAutoFit/>
          </a:bodyPr>
          <a:lstStyle/>
          <a:p>
            <a:r>
              <a:rPr lang="en-US" altLang="zh-TW" dirty="0"/>
              <a:t>Tools for copying the physical memory</a:t>
            </a:r>
          </a:p>
          <a:p>
            <a:r>
              <a:rPr lang="en-US" altLang="zh-TW" dirty="0"/>
              <a:t>Magnet AXIOM</a:t>
            </a:r>
          </a:p>
          <a:p>
            <a:r>
              <a:rPr lang="en-US" altLang="zh-TW" dirty="0" err="1"/>
              <a:t>OSForensics</a:t>
            </a:r>
            <a:endParaRPr lang="en-US" altLang="zh-TW" dirty="0"/>
          </a:p>
          <a:p>
            <a:r>
              <a:rPr lang="en-US" altLang="zh-TW" dirty="0"/>
              <a:t>FTK Imager</a:t>
            </a:r>
          </a:p>
          <a:p>
            <a:r>
              <a:rPr lang="en-US" altLang="zh-TW" dirty="0" err="1"/>
              <a:t>Mandiant</a:t>
            </a:r>
            <a:r>
              <a:rPr lang="en-US" altLang="zh-TW" dirty="0"/>
              <a:t> </a:t>
            </a:r>
            <a:r>
              <a:rPr lang="en-US" altLang="zh-TW" dirty="0" err="1"/>
              <a:t>Memoryze</a:t>
            </a:r>
            <a:endParaRPr lang="en-US" altLang="zh-TW" dirty="0"/>
          </a:p>
          <a:p>
            <a:r>
              <a:rPr lang="en-US" altLang="zh-TW" dirty="0" err="1"/>
              <a:t>Belkasoft</a:t>
            </a:r>
            <a:r>
              <a:rPr lang="en-US" altLang="zh-TW" dirty="0"/>
              <a:t> </a:t>
            </a:r>
            <a:r>
              <a:rPr lang="en-US" altLang="zh-TW" dirty="0" err="1" smtClean="0"/>
              <a:t>RamCapturer</a:t>
            </a:r>
            <a:endParaRPr lang="en-US" altLang="zh-TW" dirty="0"/>
          </a:p>
        </p:txBody>
      </p:sp>
      <p:sp>
        <p:nvSpPr>
          <p:cNvPr id="4" name="矩形 3"/>
          <p:cNvSpPr/>
          <p:nvPr/>
        </p:nvSpPr>
        <p:spPr>
          <a:xfrm>
            <a:off x="539552" y="1340768"/>
            <a:ext cx="7092280" cy="2308324"/>
          </a:xfrm>
          <a:prstGeom prst="rect">
            <a:avLst/>
          </a:prstGeom>
        </p:spPr>
        <p:txBody>
          <a:bodyPr wrap="square">
            <a:spAutoFit/>
          </a:bodyPr>
          <a:lstStyle/>
          <a:p>
            <a:pPr fontAlgn="base"/>
            <a:r>
              <a:rPr lang="en-US" altLang="zh-TW" b="1" dirty="0" err="1"/>
              <a:t>EnCase</a:t>
            </a:r>
            <a:r>
              <a:rPr lang="en-US" altLang="zh-TW" b="1" dirty="0"/>
              <a:t> Forensic</a:t>
            </a:r>
          </a:p>
          <a:p>
            <a:pPr fontAlgn="base"/>
            <a:r>
              <a:rPr lang="en-US" altLang="zh-TW" b="1" dirty="0" err="1" smtClean="0"/>
              <a:t>ProDiscover</a:t>
            </a:r>
            <a:r>
              <a:rPr lang="en-US" altLang="zh-TW" b="1" dirty="0" smtClean="0"/>
              <a:t> </a:t>
            </a:r>
            <a:r>
              <a:rPr lang="en-US" altLang="zh-TW" b="1" dirty="0"/>
              <a:t>Forensics</a:t>
            </a:r>
          </a:p>
          <a:p>
            <a:r>
              <a:rPr lang="en-US" altLang="zh-TW" dirty="0" err="1" smtClean="0"/>
              <a:t>ILookIX</a:t>
            </a:r>
            <a:r>
              <a:rPr lang="en-US" altLang="zh-TW" dirty="0" smtClean="0"/>
              <a:t> </a:t>
            </a:r>
            <a:r>
              <a:rPr lang="en-US" altLang="zh-TW" dirty="0"/>
              <a:t>imaging tool </a:t>
            </a:r>
            <a:r>
              <a:rPr lang="zh-TW" altLang="en-US" dirty="0" smtClean="0"/>
              <a:t> </a:t>
            </a:r>
            <a:r>
              <a:rPr lang="en-US" altLang="zh-TW" dirty="0" err="1" smtClean="0"/>
              <a:t>IXImager</a:t>
            </a:r>
            <a:endParaRPr lang="en-US" altLang="zh-TW" dirty="0"/>
          </a:p>
          <a:p>
            <a:r>
              <a:rPr lang="en-US" altLang="zh-TW" dirty="0" smtClean="0"/>
              <a:t>X-Ways </a:t>
            </a:r>
            <a:r>
              <a:rPr lang="en-US" altLang="zh-TW" dirty="0"/>
              <a:t>Forensics</a:t>
            </a:r>
          </a:p>
          <a:p>
            <a:r>
              <a:rPr lang="en-US" altLang="zh-TW" dirty="0" err="1"/>
              <a:t>OSForensics</a:t>
            </a:r>
            <a:endParaRPr lang="en-US" altLang="zh-TW" dirty="0"/>
          </a:p>
          <a:p>
            <a:r>
              <a:rPr lang="en-US" altLang="zh-TW" dirty="0"/>
              <a:t>ASR Data </a:t>
            </a:r>
            <a:r>
              <a:rPr lang="en-US" altLang="zh-TW" dirty="0" smtClean="0"/>
              <a:t>SMART</a:t>
            </a:r>
          </a:p>
          <a:p>
            <a:r>
              <a:rPr lang="en-US" altLang="zh-TW" dirty="0" smtClean="0"/>
              <a:t>FTK</a:t>
            </a:r>
            <a:r>
              <a:rPr lang="en-US" altLang="zh-TW" dirty="0"/>
              <a:t>® </a:t>
            </a:r>
            <a:r>
              <a:rPr lang="en-US" altLang="zh-TW" dirty="0" smtClean="0"/>
              <a:t>Imager(</a:t>
            </a:r>
            <a:r>
              <a:rPr lang="zh-TW" altLang="en-US" dirty="0" smtClean="0"/>
              <a:t>著名的免費軟體</a:t>
            </a:r>
            <a:r>
              <a:rPr lang="zh-TW" altLang="en-US" dirty="0" smtClean="0">
                <a:latin typeface="PMingLiU" panose="02020500000000000000" pitchFamily="18" charset="-120"/>
                <a:ea typeface="PMingLiU" panose="02020500000000000000" pitchFamily="18" charset="-120"/>
              </a:rPr>
              <a:t>，本教材採用的測試軟體</a:t>
            </a:r>
            <a:r>
              <a:rPr lang="en-US" altLang="zh-TW" dirty="0" smtClean="0"/>
              <a:t>)</a:t>
            </a:r>
            <a:endParaRPr lang="en-US" altLang="zh-TW" dirty="0"/>
          </a:p>
          <a:p>
            <a:endParaRPr lang="en-US" altLang="zh-TW" dirty="0"/>
          </a:p>
        </p:txBody>
      </p:sp>
    </p:spTree>
    <p:extLst>
      <p:ext uri="{BB962C8B-B14F-4D97-AF65-F5344CB8AC3E}">
        <p14:creationId xmlns:p14="http://schemas.microsoft.com/office/powerpoint/2010/main" val="14896752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8476" y="332508"/>
            <a:ext cx="7772400" cy="855380"/>
          </a:xfrm>
        </p:spPr>
        <p:txBody>
          <a:bodyPr/>
          <a:lstStyle/>
          <a:p>
            <a:r>
              <a:rPr lang="en-US" altLang="zh-TW" dirty="0"/>
              <a:t>Agenda</a:t>
            </a:r>
            <a:endParaRPr lang="zh-TW" altLang="en-US" dirty="0"/>
          </a:p>
        </p:txBody>
      </p:sp>
      <p:sp>
        <p:nvSpPr>
          <p:cNvPr id="3" name="內容版面配置區 2"/>
          <p:cNvSpPr>
            <a:spLocks noGrp="1"/>
          </p:cNvSpPr>
          <p:nvPr>
            <p:ph idx="1"/>
          </p:nvPr>
        </p:nvSpPr>
        <p:spPr>
          <a:xfrm>
            <a:off x="619299" y="1187888"/>
            <a:ext cx="7772400" cy="4050792"/>
          </a:xfrm>
        </p:spPr>
        <p:txBody>
          <a:bodyPr>
            <a:normAutofit lnSpcReduction="10000"/>
          </a:bodyPr>
          <a:lstStyle/>
          <a:p>
            <a:r>
              <a:rPr lang="zh-TW" altLang="en-US" sz="2400" dirty="0"/>
              <a:t>數位鑑識</a:t>
            </a:r>
          </a:p>
          <a:p>
            <a:r>
              <a:rPr lang="zh-TW" altLang="en-US" sz="2400" dirty="0"/>
              <a:t>數位鑑識標準</a:t>
            </a:r>
          </a:p>
          <a:p>
            <a:r>
              <a:rPr lang="zh-TW" altLang="en-US" sz="2400" dirty="0"/>
              <a:t>數位鑑識常用工具</a:t>
            </a:r>
          </a:p>
          <a:p>
            <a:r>
              <a:rPr lang="zh-TW" altLang="en-US" sz="2400" dirty="0"/>
              <a:t>數位鑑識成像</a:t>
            </a:r>
            <a:r>
              <a:rPr lang="en-US" altLang="zh-TW" sz="2400" dirty="0"/>
              <a:t>(Imaging)</a:t>
            </a:r>
            <a:r>
              <a:rPr lang="zh-TW" altLang="en-US" sz="2400" dirty="0"/>
              <a:t>實戰</a:t>
            </a:r>
          </a:p>
          <a:p>
            <a:r>
              <a:rPr lang="zh-TW" altLang="en-US" sz="2400" dirty="0"/>
              <a:t> </a:t>
            </a:r>
            <a:r>
              <a:rPr lang="en-US" altLang="zh-TW" sz="2400" dirty="0"/>
              <a:t>USB Imaging</a:t>
            </a:r>
          </a:p>
          <a:p>
            <a:r>
              <a:rPr lang="en-US" altLang="zh-TW" sz="2400" dirty="0"/>
              <a:t>Memory Imaging(FTG imager)</a:t>
            </a:r>
          </a:p>
          <a:p>
            <a:r>
              <a:rPr lang="en-US" altLang="zh-TW" sz="2400" dirty="0"/>
              <a:t>Windows</a:t>
            </a:r>
            <a:r>
              <a:rPr lang="zh-TW" altLang="en-US" sz="2400" dirty="0"/>
              <a:t>數位鑑識分析實戰</a:t>
            </a:r>
            <a:endParaRPr lang="en-US" altLang="zh-TW" sz="2400" dirty="0"/>
          </a:p>
          <a:p>
            <a:pPr lvl="1"/>
            <a:r>
              <a:rPr lang="en-US" altLang="zh-TW" sz="2400" dirty="0"/>
              <a:t>NIST Hacking Case</a:t>
            </a:r>
          </a:p>
          <a:p>
            <a:pPr lvl="1"/>
            <a:r>
              <a:rPr lang="en-US" altLang="zh-TW" sz="2400" dirty="0"/>
              <a:t>NIST Data Leakage Case</a:t>
            </a:r>
          </a:p>
          <a:p>
            <a:pPr marL="274320" lvl="1" indent="0">
              <a:buNone/>
            </a:pPr>
            <a:endParaRPr lang="en-US" altLang="zh-TW" dirty="0"/>
          </a:p>
        </p:txBody>
      </p:sp>
    </p:spTree>
    <p:extLst>
      <p:ext uri="{BB962C8B-B14F-4D97-AF65-F5344CB8AC3E}">
        <p14:creationId xmlns:p14="http://schemas.microsoft.com/office/powerpoint/2010/main" val="3375406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err="1" smtClean="0"/>
              <a:t>FTk</a:t>
            </a:r>
            <a:r>
              <a:rPr lang="en-US" altLang="zh-TW" dirty="0" smtClean="0"/>
              <a:t> imager</a:t>
            </a:r>
            <a:endParaRPr lang="zh-TW" altLang="en-US" dirty="0"/>
          </a:p>
        </p:txBody>
      </p:sp>
      <p:pic>
        <p:nvPicPr>
          <p:cNvPr id="5" name="圖片 4"/>
          <p:cNvPicPr>
            <a:picLocks noChangeAspect="1"/>
          </p:cNvPicPr>
          <p:nvPr/>
        </p:nvPicPr>
        <p:blipFill>
          <a:blip r:embed="rId3"/>
          <a:stretch>
            <a:fillRect/>
          </a:stretch>
        </p:blipFill>
        <p:spPr>
          <a:xfrm>
            <a:off x="323528" y="2276872"/>
            <a:ext cx="8571719" cy="4316342"/>
          </a:xfrm>
          <a:prstGeom prst="rect">
            <a:avLst/>
          </a:prstGeom>
        </p:spPr>
      </p:pic>
    </p:spTree>
    <p:extLst>
      <p:ext uri="{BB962C8B-B14F-4D97-AF65-F5344CB8AC3E}">
        <p14:creationId xmlns:p14="http://schemas.microsoft.com/office/powerpoint/2010/main" val="5273743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a:t>課後</a:t>
            </a:r>
            <a:r>
              <a:rPr lang="zh-TW" altLang="en-US" dirty="0" smtClean="0"/>
              <a:t>練習</a:t>
            </a:r>
            <a:r>
              <a:rPr lang="en-US" altLang="zh-TW" dirty="0" smtClean="0"/>
              <a:t>:</a:t>
            </a:r>
            <a:r>
              <a:rPr lang="zh-TW" altLang="en-US" dirty="0" smtClean="0"/>
              <a:t>記憶體擷取</a:t>
            </a:r>
            <a:endParaRPr lang="zh-TW" altLang="en-US" dirty="0"/>
          </a:p>
        </p:txBody>
      </p:sp>
      <p:pic>
        <p:nvPicPr>
          <p:cNvPr id="2" name="圖片 1"/>
          <p:cNvPicPr>
            <a:picLocks noChangeAspect="1"/>
          </p:cNvPicPr>
          <p:nvPr/>
        </p:nvPicPr>
        <p:blipFill>
          <a:blip r:embed="rId3"/>
          <a:stretch>
            <a:fillRect/>
          </a:stretch>
        </p:blipFill>
        <p:spPr>
          <a:xfrm>
            <a:off x="3707904" y="1611826"/>
            <a:ext cx="2979053" cy="2520279"/>
          </a:xfrm>
          <a:prstGeom prst="rect">
            <a:avLst/>
          </a:prstGeom>
        </p:spPr>
      </p:pic>
      <p:sp>
        <p:nvSpPr>
          <p:cNvPr id="4" name="矩形 3"/>
          <p:cNvSpPr/>
          <p:nvPr/>
        </p:nvSpPr>
        <p:spPr>
          <a:xfrm>
            <a:off x="208944" y="908720"/>
            <a:ext cx="5311903" cy="523220"/>
          </a:xfrm>
          <a:prstGeom prst="rect">
            <a:avLst/>
          </a:prstGeom>
        </p:spPr>
        <p:txBody>
          <a:bodyPr wrap="none">
            <a:spAutoFit/>
          </a:bodyPr>
          <a:lstStyle/>
          <a:p>
            <a:r>
              <a:rPr lang="zh-TW" altLang="en-US" sz="2800" dirty="0"/>
              <a:t>使用</a:t>
            </a:r>
            <a:r>
              <a:rPr lang="en-US" altLang="zh-TW" sz="2800" dirty="0" smtClean="0"/>
              <a:t>FTK imager</a:t>
            </a:r>
            <a:r>
              <a:rPr lang="zh-TW" altLang="en-US" sz="2800" dirty="0" smtClean="0"/>
              <a:t>進行記憶體</a:t>
            </a:r>
            <a:r>
              <a:rPr lang="zh-TW" altLang="en-US" sz="2800" dirty="0"/>
              <a:t>擷取</a:t>
            </a:r>
          </a:p>
        </p:txBody>
      </p:sp>
      <p:pic>
        <p:nvPicPr>
          <p:cNvPr id="5" name="圖片 4"/>
          <p:cNvPicPr>
            <a:picLocks noChangeAspect="1"/>
          </p:cNvPicPr>
          <p:nvPr/>
        </p:nvPicPr>
        <p:blipFill>
          <a:blip r:embed="rId4"/>
          <a:stretch>
            <a:fillRect/>
          </a:stretch>
        </p:blipFill>
        <p:spPr>
          <a:xfrm>
            <a:off x="323528" y="4701242"/>
            <a:ext cx="3794957" cy="1689368"/>
          </a:xfrm>
          <a:prstGeom prst="rect">
            <a:avLst/>
          </a:prstGeom>
        </p:spPr>
      </p:pic>
      <p:pic>
        <p:nvPicPr>
          <p:cNvPr id="6" name="圖片 5"/>
          <p:cNvPicPr>
            <a:picLocks noChangeAspect="1"/>
          </p:cNvPicPr>
          <p:nvPr/>
        </p:nvPicPr>
        <p:blipFill>
          <a:blip r:embed="rId5"/>
          <a:stretch>
            <a:fillRect/>
          </a:stretch>
        </p:blipFill>
        <p:spPr>
          <a:xfrm>
            <a:off x="4211960" y="4684454"/>
            <a:ext cx="4536504" cy="455722"/>
          </a:xfrm>
          <a:prstGeom prst="rect">
            <a:avLst/>
          </a:prstGeom>
        </p:spPr>
      </p:pic>
      <p:pic>
        <p:nvPicPr>
          <p:cNvPr id="7" name="圖片 6"/>
          <p:cNvPicPr>
            <a:picLocks noChangeAspect="1"/>
          </p:cNvPicPr>
          <p:nvPr/>
        </p:nvPicPr>
        <p:blipFill>
          <a:blip r:embed="rId6"/>
          <a:stretch>
            <a:fillRect/>
          </a:stretch>
        </p:blipFill>
        <p:spPr>
          <a:xfrm>
            <a:off x="391344" y="1361760"/>
            <a:ext cx="1976443" cy="3145532"/>
          </a:xfrm>
          <a:prstGeom prst="rect">
            <a:avLst/>
          </a:prstGeom>
        </p:spPr>
      </p:pic>
    </p:spTree>
    <p:extLst>
      <p:ext uri="{BB962C8B-B14F-4D97-AF65-F5344CB8AC3E}">
        <p14:creationId xmlns:p14="http://schemas.microsoft.com/office/powerpoint/2010/main" val="8519625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Windows</a:t>
            </a:r>
            <a:r>
              <a:rPr lang="zh-TW" altLang="en-US" sz="3200" dirty="0"/>
              <a:t>數位鑑識分析實戰</a:t>
            </a:r>
          </a:p>
          <a:p>
            <a:pPr algn="ctr"/>
            <a:r>
              <a:rPr lang="en-US" altLang="zh-TW" sz="3200" dirty="0"/>
              <a:t>NIST Hacking Case</a:t>
            </a:r>
          </a:p>
          <a:p>
            <a:pPr algn="ctr"/>
            <a:r>
              <a:rPr lang="en-US" altLang="zh-TW" sz="3200" dirty="0"/>
              <a:t>NIST Data Leakage Case</a:t>
            </a:r>
          </a:p>
        </p:txBody>
      </p:sp>
    </p:spTree>
    <p:extLst>
      <p:ext uri="{BB962C8B-B14F-4D97-AF65-F5344CB8AC3E}">
        <p14:creationId xmlns:p14="http://schemas.microsoft.com/office/powerpoint/2010/main" val="17173935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Autopsy(1/3)</a:t>
            </a:r>
            <a:endParaRPr lang="zh-TW" altLang="en-US" sz="3900" dirty="0"/>
          </a:p>
        </p:txBody>
      </p:sp>
      <p:sp>
        <p:nvSpPr>
          <p:cNvPr id="4" name="內容版面配置區 2">
            <a:extLst>
              <a:ext uri="{FF2B5EF4-FFF2-40B4-BE49-F238E27FC236}">
                <a16:creationId xmlns:a16="http://schemas.microsoft.com/office/drawing/2014/main" id="{B6AE3A01-F356-4A56-A96A-7F0A7506075C}"/>
              </a:ext>
            </a:extLst>
          </p:cNvPr>
          <p:cNvSpPr txBox="1">
            <a:spLocks/>
          </p:cNvSpPr>
          <p:nvPr/>
        </p:nvSpPr>
        <p:spPr bwMode="auto">
          <a:xfrm>
            <a:off x="179512" y="1124744"/>
            <a:ext cx="8856984"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kern="0" dirty="0">
                <a:solidFill>
                  <a:schemeClr val="tx1"/>
                </a:solidFill>
              </a:rPr>
              <a:t>練習名稱：使用</a:t>
            </a:r>
            <a:r>
              <a:rPr lang="en-US" altLang="zh-TW" kern="0" dirty="0">
                <a:solidFill>
                  <a:schemeClr val="tx1"/>
                </a:solidFill>
              </a:rPr>
              <a:t>Autopsy</a:t>
            </a:r>
            <a:r>
              <a:rPr lang="zh-TW" altLang="en-US" kern="0" dirty="0">
                <a:solidFill>
                  <a:schemeClr val="tx1"/>
                </a:solidFill>
              </a:rPr>
              <a:t>進行</a:t>
            </a:r>
            <a:r>
              <a:rPr lang="en-US" altLang="zh-TW" kern="0" dirty="0" err="1">
                <a:solidFill>
                  <a:schemeClr val="tx1"/>
                </a:solidFill>
              </a:rPr>
              <a:t>Widnows</a:t>
            </a:r>
            <a:r>
              <a:rPr lang="zh-TW" altLang="en-US" kern="0" dirty="0">
                <a:solidFill>
                  <a:schemeClr val="tx1"/>
                </a:solidFill>
              </a:rPr>
              <a:t>鑑識分析</a:t>
            </a:r>
            <a:endParaRPr lang="en-US" altLang="zh-TW" kern="0" dirty="0">
              <a:solidFill>
                <a:schemeClr val="tx1"/>
              </a:solidFill>
            </a:endParaRPr>
          </a:p>
          <a:p>
            <a:r>
              <a:rPr lang="zh-TW" altLang="en-US" kern="0" dirty="0">
                <a:solidFill>
                  <a:schemeClr val="tx1"/>
                </a:solidFill>
              </a:rPr>
              <a:t>樣本</a:t>
            </a:r>
            <a:r>
              <a:rPr lang="zh-TW" altLang="en-US" kern="0" dirty="0" smtClean="0">
                <a:solidFill>
                  <a:schemeClr val="tx1"/>
                </a:solidFill>
              </a:rPr>
              <a:t>：</a:t>
            </a:r>
            <a:r>
              <a:rPr lang="da-DK" altLang="zh-TW" dirty="0"/>
              <a:t>CFReDS</a:t>
            </a:r>
            <a:r>
              <a:rPr lang="en-US" altLang="zh-TW" kern="0" dirty="0" smtClean="0">
                <a:solidFill>
                  <a:schemeClr val="tx1"/>
                </a:solidFill>
              </a:rPr>
              <a:t>:</a:t>
            </a:r>
            <a:r>
              <a:rPr lang="zh-TW" altLang="en-US" kern="0" dirty="0" smtClean="0">
                <a:solidFill>
                  <a:schemeClr val="tx1"/>
                </a:solidFill>
              </a:rPr>
              <a:t> </a:t>
            </a:r>
            <a:r>
              <a:rPr lang="en-US" altLang="zh-TW" kern="0" dirty="0">
                <a:solidFill>
                  <a:schemeClr val="tx1"/>
                </a:solidFill>
              </a:rPr>
              <a:t>Hacking</a:t>
            </a:r>
            <a:r>
              <a:rPr lang="zh-TW" altLang="en-US" kern="0" dirty="0">
                <a:solidFill>
                  <a:schemeClr val="tx1"/>
                </a:solidFill>
              </a:rPr>
              <a:t> </a:t>
            </a:r>
            <a:r>
              <a:rPr lang="en-US" altLang="zh-TW" kern="0" dirty="0">
                <a:solidFill>
                  <a:schemeClr val="tx1"/>
                </a:solidFill>
              </a:rPr>
              <a:t>Case</a:t>
            </a:r>
          </a:p>
          <a:p>
            <a:pPr lvl="1"/>
            <a:r>
              <a:rPr lang="zh-TW" altLang="en-US" kern="0" dirty="0">
                <a:solidFill>
                  <a:schemeClr val="tx1"/>
                </a:solidFill>
              </a:rPr>
              <a:t>資料下載點與問題說明請參閱底下網址</a:t>
            </a:r>
            <a:endParaRPr lang="en-US" altLang="zh-TW" kern="0" dirty="0">
              <a:solidFill>
                <a:schemeClr val="tx1"/>
              </a:solidFill>
            </a:endParaRPr>
          </a:p>
          <a:p>
            <a:pPr lvl="1"/>
            <a:r>
              <a:rPr lang="en-US" altLang="zh-TW" kern="0" dirty="0">
                <a:solidFill>
                  <a:schemeClr val="tx1"/>
                </a:solidFill>
                <a:hlinkClick r:id="rId3"/>
              </a:rPr>
              <a:t>https://cfreds-archive.nist.gov/Hacking_Case.html</a:t>
            </a:r>
            <a:endParaRPr lang="en-US" altLang="zh-TW" kern="0" dirty="0">
              <a:solidFill>
                <a:schemeClr val="tx1"/>
              </a:solidFill>
            </a:endParaRPr>
          </a:p>
          <a:p>
            <a:pPr lvl="1"/>
            <a:endParaRPr lang="en-US" altLang="zh-TW" kern="0" dirty="0"/>
          </a:p>
          <a:p>
            <a:pPr lvl="1"/>
            <a:endParaRPr lang="en-US" altLang="zh-TW" kern="0" dirty="0">
              <a:solidFill>
                <a:schemeClr val="tx1"/>
              </a:solidFill>
            </a:endParaRPr>
          </a:p>
          <a:p>
            <a:pPr marL="288000" lvl="1" indent="0">
              <a:buNone/>
            </a:pPr>
            <a:endParaRPr lang="en-US" altLang="zh-TW" kern="0" dirty="0">
              <a:solidFill>
                <a:schemeClr val="tx1"/>
              </a:solidFill>
            </a:endParaRPr>
          </a:p>
          <a:p>
            <a:pPr>
              <a:spcBef>
                <a:spcPts val="1200"/>
              </a:spcBef>
            </a:pPr>
            <a:r>
              <a:rPr lang="en-US" altLang="zh-TW" dirty="0">
                <a:solidFill>
                  <a:schemeClr val="tx1"/>
                </a:solidFill>
              </a:rPr>
              <a:t>Autopsy</a:t>
            </a:r>
            <a:r>
              <a:rPr lang="zh-TW" altLang="en-US" dirty="0">
                <a:solidFill>
                  <a:schemeClr val="tx1"/>
                </a:solidFill>
              </a:rPr>
              <a:t>技術分析階段：</a:t>
            </a:r>
            <a:endParaRPr lang="en-US" altLang="zh-TW" dirty="0">
              <a:solidFill>
                <a:schemeClr val="tx1"/>
              </a:solidFill>
            </a:endParaRPr>
          </a:p>
          <a:p>
            <a:pPr lvl="1"/>
            <a:r>
              <a:rPr lang="zh-TW" altLang="en-US" kern="0" dirty="0">
                <a:solidFill>
                  <a:schemeClr val="tx1"/>
                </a:solidFill>
              </a:rPr>
              <a:t>第一階段：建立分析案件相關資料</a:t>
            </a:r>
            <a:endParaRPr lang="en-US" altLang="zh-TW" kern="0" dirty="0">
              <a:solidFill>
                <a:schemeClr val="tx1"/>
              </a:solidFill>
            </a:endParaRPr>
          </a:p>
          <a:p>
            <a:pPr lvl="1"/>
            <a:r>
              <a:rPr lang="zh-TW" altLang="en-US" kern="0" dirty="0"/>
              <a:t>第二階段：將相關檔案匯入</a:t>
            </a:r>
            <a:endParaRPr lang="en-US" altLang="zh-TW" kern="0" dirty="0"/>
          </a:p>
          <a:p>
            <a:pPr lvl="1"/>
            <a:r>
              <a:rPr lang="zh-TW" altLang="en-US" kern="0" dirty="0"/>
              <a:t>第三階段：進行各種鑑識分析</a:t>
            </a:r>
            <a:endParaRPr lang="en-US" altLang="zh-TW" kern="0" dirty="0">
              <a:solidFill>
                <a:schemeClr val="tx1"/>
              </a:solidFill>
            </a:endParaRPr>
          </a:p>
          <a:p>
            <a:pPr lvl="1"/>
            <a:endParaRPr lang="en-US" altLang="zh-TW" kern="0" dirty="0">
              <a:solidFill>
                <a:schemeClr val="tx1"/>
              </a:solidFill>
            </a:endParaRPr>
          </a:p>
        </p:txBody>
      </p:sp>
      <p:pic>
        <p:nvPicPr>
          <p:cNvPr id="5" name="圖片 4"/>
          <p:cNvPicPr>
            <a:picLocks noChangeAspect="1"/>
          </p:cNvPicPr>
          <p:nvPr/>
        </p:nvPicPr>
        <p:blipFill>
          <a:blip r:embed="rId4"/>
          <a:stretch>
            <a:fillRect/>
          </a:stretch>
        </p:blipFill>
        <p:spPr>
          <a:xfrm>
            <a:off x="611560" y="4244348"/>
            <a:ext cx="7770463" cy="576064"/>
          </a:xfrm>
          <a:prstGeom prst="rect">
            <a:avLst/>
          </a:prstGeom>
          <a:ln>
            <a:noFill/>
          </a:ln>
          <a:effectLst>
            <a:outerShdw blurRad="190500" algn="tl" rotWithShape="0">
              <a:srgbClr val="000000">
                <a:alpha val="70000"/>
              </a:srgbClr>
            </a:outerShdw>
          </a:effectLst>
        </p:spPr>
      </p:pic>
      <p:pic>
        <p:nvPicPr>
          <p:cNvPr id="6" name="圖片 5"/>
          <p:cNvPicPr>
            <a:picLocks noChangeAspect="1"/>
          </p:cNvPicPr>
          <p:nvPr/>
        </p:nvPicPr>
        <p:blipFill>
          <a:blip r:embed="rId5"/>
          <a:stretch>
            <a:fillRect/>
          </a:stretch>
        </p:blipFill>
        <p:spPr>
          <a:xfrm>
            <a:off x="327495" y="3622446"/>
            <a:ext cx="8709001" cy="329224"/>
          </a:xfrm>
          <a:prstGeom prst="rect">
            <a:avLst/>
          </a:prstGeom>
        </p:spPr>
      </p:pic>
      <p:sp>
        <p:nvSpPr>
          <p:cNvPr id="7" name="矩形 6"/>
          <p:cNvSpPr/>
          <p:nvPr/>
        </p:nvSpPr>
        <p:spPr bwMode="auto">
          <a:xfrm>
            <a:off x="4174108" y="3622446"/>
            <a:ext cx="1656184" cy="32922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8" name="矩形 7"/>
          <p:cNvSpPr/>
          <p:nvPr/>
        </p:nvSpPr>
        <p:spPr>
          <a:xfrm>
            <a:off x="4035664" y="3329768"/>
            <a:ext cx="3647152" cy="369332"/>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rPr>
              <a:t>下載這兩份檔案並放在同一目錄夾</a:t>
            </a:r>
          </a:p>
        </p:txBody>
      </p:sp>
      <p:sp>
        <p:nvSpPr>
          <p:cNvPr id="9" name="矩形 8"/>
          <p:cNvSpPr/>
          <p:nvPr/>
        </p:nvSpPr>
        <p:spPr>
          <a:xfrm>
            <a:off x="521091" y="3874474"/>
            <a:ext cx="1800493" cy="369332"/>
          </a:xfrm>
          <a:prstGeom prst="rect">
            <a:avLst/>
          </a:prstGeom>
        </p:spPr>
        <p:txBody>
          <a:bodyPr wrap="none">
            <a:spAutoFit/>
          </a:bodyPr>
          <a:lstStyle/>
          <a:p>
            <a:r>
              <a:rPr lang="zh-TW" altLang="en-US" dirty="0"/>
              <a:t>下載的兩份檔案</a:t>
            </a:r>
          </a:p>
        </p:txBody>
      </p:sp>
    </p:spTree>
    <p:extLst>
      <p:ext uri="{BB962C8B-B14F-4D97-AF65-F5344CB8AC3E}">
        <p14:creationId xmlns:p14="http://schemas.microsoft.com/office/powerpoint/2010/main" val="24464723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B6AE3A01-F356-4A56-A96A-7F0A7506075C}"/>
              </a:ext>
            </a:extLst>
          </p:cNvPr>
          <p:cNvSpPr txBox="1">
            <a:spLocks/>
          </p:cNvSpPr>
          <p:nvPr/>
        </p:nvSpPr>
        <p:spPr bwMode="auto">
          <a:xfrm>
            <a:off x="179512" y="1124744"/>
            <a:ext cx="8856984" cy="472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2600" i="0" kern="0" dirty="0">
                <a:solidFill>
                  <a:schemeClr val="tx1"/>
                </a:solidFill>
              </a:rPr>
              <a:t>資安情境</a:t>
            </a:r>
            <a:r>
              <a:rPr lang="en-US" altLang="zh-TW" sz="2600" i="0" kern="0" dirty="0">
                <a:solidFill>
                  <a:schemeClr val="tx1"/>
                </a:solidFill>
              </a:rPr>
              <a:t>(Scenario)</a:t>
            </a:r>
            <a:r>
              <a:rPr lang="zh-TW" altLang="en-US" sz="2600" i="0" kern="0" dirty="0">
                <a:solidFill>
                  <a:schemeClr val="tx1"/>
                </a:solidFill>
              </a:rPr>
              <a:t>：</a:t>
            </a:r>
            <a:r>
              <a:rPr lang="en-US" altLang="zh-TW" sz="2600" i="0" kern="0" dirty="0">
                <a:solidFill>
                  <a:schemeClr val="tx1"/>
                </a:solidFill>
              </a:rPr>
              <a:t>(</a:t>
            </a:r>
            <a:r>
              <a:rPr lang="zh-TW" altLang="en-US" sz="2600" i="0" kern="0" dirty="0">
                <a:solidFill>
                  <a:schemeClr val="tx1"/>
                </a:solidFill>
              </a:rPr>
              <a:t>根據原著稍微語意修飾</a:t>
            </a:r>
            <a:r>
              <a:rPr lang="en-US" altLang="zh-TW" sz="2600" i="0" kern="0" dirty="0">
                <a:solidFill>
                  <a:schemeClr val="tx1"/>
                </a:solidFill>
              </a:rPr>
              <a:t>)</a:t>
            </a:r>
          </a:p>
          <a:p>
            <a:pPr lvl="1"/>
            <a:r>
              <a:rPr lang="en-US" altLang="zh-TW" sz="2200" dirty="0"/>
              <a:t>2004.9.20</a:t>
            </a:r>
            <a:r>
              <a:rPr lang="zh-TW" altLang="en-US" sz="2200" dirty="0"/>
              <a:t>警方拾獲一台</a:t>
            </a:r>
            <a:r>
              <a:rPr lang="en-US" altLang="zh-TW" sz="2200" dirty="0"/>
              <a:t>DELL</a:t>
            </a:r>
            <a:r>
              <a:rPr lang="zh-TW" altLang="en-US" sz="2200" dirty="0"/>
              <a:t> </a:t>
            </a:r>
            <a:r>
              <a:rPr lang="en-US" altLang="zh-TW" sz="2200" dirty="0" err="1"/>
              <a:t>CPi</a:t>
            </a:r>
            <a:r>
              <a:rPr lang="zh-TW" altLang="en-US" sz="2200" dirty="0"/>
              <a:t>筆記型電腦，序號</a:t>
            </a:r>
            <a:r>
              <a:rPr lang="en-US" altLang="zh-TW" sz="2200" dirty="0"/>
              <a:t># VLQLW</a:t>
            </a:r>
            <a:r>
              <a:rPr lang="zh-TW" altLang="en-US" sz="2200" dirty="0"/>
              <a:t>，電腦上還有無線</a:t>
            </a:r>
            <a:r>
              <a:rPr lang="en-US" altLang="zh-TW" sz="2200" dirty="0"/>
              <a:t>PCMCIA</a:t>
            </a:r>
            <a:r>
              <a:rPr lang="zh-TW" altLang="en-US" sz="2200" dirty="0"/>
              <a:t>卡與外部自製</a:t>
            </a:r>
            <a:r>
              <a:rPr lang="en-US" altLang="zh-TW" sz="2200" dirty="0"/>
              <a:t>802.11b</a:t>
            </a:r>
            <a:r>
              <a:rPr lang="zh-TW" altLang="en-US" sz="2200" dirty="0"/>
              <a:t>天線。警方懷疑這台電腦被用來當作駭客工具，但卻無法與嫌疑人</a:t>
            </a:r>
            <a:r>
              <a:rPr lang="en-US" altLang="zh-TW" sz="2200" dirty="0"/>
              <a:t>(Greg </a:t>
            </a:r>
            <a:r>
              <a:rPr lang="en-US" altLang="zh-TW" sz="2200" dirty="0" err="1"/>
              <a:t>Schardt</a:t>
            </a:r>
            <a:r>
              <a:rPr lang="en-US" altLang="zh-TW" sz="2200" dirty="0"/>
              <a:t>)</a:t>
            </a:r>
            <a:r>
              <a:rPr lang="zh-TW" altLang="en-US" sz="2200" dirty="0"/>
              <a:t>聯繫起來，</a:t>
            </a:r>
            <a:r>
              <a:rPr lang="en-US" altLang="zh-TW" sz="2200" dirty="0" err="1"/>
              <a:t>Schardt</a:t>
            </a:r>
            <a:r>
              <a:rPr lang="zh-TW" altLang="en-US" sz="2200" dirty="0"/>
              <a:t>的線上暱名是</a:t>
            </a:r>
            <a:r>
              <a:rPr lang="en-US" altLang="zh-TW" sz="2200" dirty="0"/>
              <a:t>"</a:t>
            </a:r>
            <a:r>
              <a:rPr lang="en-US" altLang="zh-TW" sz="2200" dirty="0" err="1"/>
              <a:t>Mr.Evil</a:t>
            </a:r>
            <a:r>
              <a:rPr lang="en-US" altLang="zh-TW" sz="2200" dirty="0"/>
              <a:t>"</a:t>
            </a:r>
            <a:r>
              <a:rPr lang="zh-TW" altLang="en-US" sz="2200" dirty="0"/>
              <a:t>。已知他會將車輛停放在無線存取點</a:t>
            </a:r>
            <a:r>
              <a:rPr lang="en-US" altLang="zh-TW" sz="2200" dirty="0"/>
              <a:t>(</a:t>
            </a:r>
            <a:r>
              <a:rPr lang="zh-TW" altLang="en-US" sz="2200" dirty="0"/>
              <a:t>例如星巴克與其他</a:t>
            </a:r>
            <a:r>
              <a:rPr lang="en-US" altLang="zh-TW" sz="2200" dirty="0"/>
              <a:t>T-Mobile</a:t>
            </a:r>
            <a:r>
              <a:rPr lang="zh-TW" altLang="en-US" sz="2200" dirty="0"/>
              <a:t>熱點</a:t>
            </a:r>
            <a:r>
              <a:rPr lang="en-US" altLang="zh-TW" sz="2200" dirty="0"/>
              <a:t>)</a:t>
            </a:r>
            <a:r>
              <a:rPr lang="zh-TW" altLang="en-US" sz="2200" dirty="0"/>
              <a:t>範圍內，然後攔截網路流量，試圖取得信用卡號、使用者名稱及密碼</a:t>
            </a:r>
          </a:p>
          <a:p>
            <a:pPr lvl="1"/>
            <a:r>
              <a:rPr lang="zh-TW" altLang="en-US" sz="2200" dirty="0"/>
              <a:t>你的任務：尋找任何駭客軟體、其使用證據以及可能產生的任何數據。嘗試將電腦與嫌疑人聯繫起來</a:t>
            </a:r>
          </a:p>
          <a:p>
            <a:pPr lvl="1"/>
            <a:r>
              <a:rPr lang="zh-TW" altLang="en-US" sz="2200" dirty="0"/>
              <a:t>標的物：廢棄筆記型電腦</a:t>
            </a:r>
            <a:r>
              <a:rPr lang="en-US" altLang="zh-TW" sz="2200" dirty="0" err="1"/>
              <a:t>EnCase</a:t>
            </a:r>
            <a:r>
              <a:rPr lang="zh-TW" altLang="en-US" sz="2200" dirty="0"/>
              <a:t>映像已製作完成</a:t>
            </a:r>
            <a:endParaRPr lang="en-US" altLang="zh-TW" sz="2200" dirty="0"/>
          </a:p>
        </p:txBody>
      </p:sp>
      <p:sp>
        <p:nvSpPr>
          <p:cNvPr id="6" name="標題 2">
            <a:extLst>
              <a:ext uri="{FF2B5EF4-FFF2-40B4-BE49-F238E27FC236}">
                <a16:creationId xmlns:a16="http://schemas.microsoft.com/office/drawing/2014/main" id="{BA02C9ED-F6BA-4D53-8B2F-5376F9CCED39}"/>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Autopsy(2/3)</a:t>
            </a:r>
            <a:endParaRPr lang="zh-TW" altLang="en-US" sz="3900" dirty="0"/>
          </a:p>
        </p:txBody>
      </p:sp>
    </p:spTree>
    <p:extLst>
      <p:ext uri="{BB962C8B-B14F-4D97-AF65-F5344CB8AC3E}">
        <p14:creationId xmlns:p14="http://schemas.microsoft.com/office/powerpoint/2010/main" val="24119441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107504" y="928564"/>
            <a:ext cx="8928992" cy="372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kern="0" dirty="0">
                <a:solidFill>
                  <a:schemeClr val="tx1"/>
                </a:solidFill>
              </a:rPr>
              <a:t>請回答下列問題：</a:t>
            </a:r>
            <a:r>
              <a:rPr lang="en-US" altLang="zh-TW" i="0" kern="0" dirty="0">
                <a:solidFill>
                  <a:schemeClr val="tx1"/>
                </a:solidFill>
              </a:rPr>
              <a:t>(</a:t>
            </a:r>
            <a:r>
              <a:rPr lang="zh-TW" altLang="en-US" i="0" kern="0" dirty="0">
                <a:solidFill>
                  <a:schemeClr val="tx1"/>
                </a:solidFill>
              </a:rPr>
              <a:t>原始問題共有</a:t>
            </a:r>
            <a:r>
              <a:rPr lang="en-US" altLang="zh-TW" i="0" kern="0" dirty="0">
                <a:solidFill>
                  <a:schemeClr val="tx1"/>
                </a:solidFill>
              </a:rPr>
              <a:t>31</a:t>
            </a:r>
            <a:r>
              <a:rPr lang="zh-TW" altLang="en-US" i="0" kern="0" dirty="0">
                <a:solidFill>
                  <a:schemeClr val="tx1"/>
                </a:solidFill>
              </a:rPr>
              <a:t>題</a:t>
            </a:r>
            <a:r>
              <a:rPr lang="en-US" altLang="zh-TW" i="0" kern="0" dirty="0">
                <a:solidFill>
                  <a:schemeClr val="tx1"/>
                </a:solidFill>
              </a:rPr>
              <a:t>,</a:t>
            </a:r>
            <a:r>
              <a:rPr lang="zh-TW" altLang="en-US" i="0" kern="0" dirty="0">
                <a:solidFill>
                  <a:schemeClr val="tx1"/>
                </a:solidFill>
              </a:rPr>
              <a:t>底下僅改列數題</a:t>
            </a:r>
            <a:r>
              <a:rPr lang="en-US" altLang="zh-TW" i="0" kern="0" dirty="0">
                <a:solidFill>
                  <a:schemeClr val="tx1"/>
                </a:solidFill>
              </a:rPr>
              <a:t>)</a:t>
            </a:r>
          </a:p>
          <a:p>
            <a:pPr lvl="1"/>
            <a:r>
              <a:rPr lang="zh-TW" altLang="en-US" sz="2000" dirty="0"/>
              <a:t>問題</a:t>
            </a:r>
            <a:r>
              <a:rPr lang="en-US" altLang="zh-TW" sz="2000" dirty="0"/>
              <a:t>1. </a:t>
            </a:r>
            <a:r>
              <a:rPr lang="zh-TW" altLang="en-US" sz="2000" dirty="0"/>
              <a:t>標的物的雜湊值是多少？使用哪一種雜湊函數？</a:t>
            </a:r>
            <a:r>
              <a:rPr lang="en-US" altLang="zh-TW" sz="2000" dirty="0"/>
              <a:t>(</a:t>
            </a:r>
            <a:r>
              <a:rPr lang="zh-TW" altLang="en-US" sz="2000" dirty="0"/>
              <a:t>改自原第</a:t>
            </a:r>
            <a:r>
              <a:rPr lang="en-US" altLang="zh-TW" sz="2000" dirty="0"/>
              <a:t>1</a:t>
            </a:r>
            <a:r>
              <a:rPr lang="zh-TW" altLang="en-US" sz="2000" dirty="0"/>
              <a:t>題</a:t>
            </a:r>
            <a:r>
              <a:rPr lang="en-US" altLang="zh-TW" sz="2000" dirty="0"/>
              <a:t>)</a:t>
            </a:r>
            <a:endParaRPr lang="zh-TW" altLang="en-US" sz="2000" dirty="0"/>
          </a:p>
          <a:p>
            <a:pPr lvl="1"/>
            <a:r>
              <a:rPr lang="zh-TW" altLang="en-US" sz="2000" dirty="0"/>
              <a:t>問題</a:t>
            </a:r>
            <a:r>
              <a:rPr lang="en-US" altLang="zh-TW" sz="2000" dirty="0"/>
              <a:t>2. </a:t>
            </a:r>
            <a:r>
              <a:rPr lang="zh-TW" altLang="en-US" sz="2000" dirty="0"/>
              <a:t>電腦使用什麼作業系統？是</a:t>
            </a:r>
            <a:r>
              <a:rPr lang="en-US" altLang="zh-TW" sz="2000" dirty="0"/>
              <a:t>32</a:t>
            </a:r>
            <a:r>
              <a:rPr lang="zh-TW" altLang="en-US" sz="2000" dirty="0"/>
              <a:t>位元還是</a:t>
            </a:r>
            <a:r>
              <a:rPr lang="en-US" altLang="zh-TW" sz="2000" dirty="0"/>
              <a:t>64</a:t>
            </a:r>
            <a:r>
              <a:rPr lang="zh-TW" altLang="en-US" sz="2000" dirty="0"/>
              <a:t>位元</a:t>
            </a:r>
            <a:r>
              <a:rPr lang="en-US" altLang="zh-TW" sz="2000" dirty="0"/>
              <a:t>?(</a:t>
            </a:r>
            <a:r>
              <a:rPr lang="zh-TW" altLang="en-US" sz="2000" dirty="0"/>
              <a:t>改自原第</a:t>
            </a:r>
            <a:r>
              <a:rPr lang="en-US" altLang="zh-TW" sz="2000" dirty="0"/>
              <a:t>2</a:t>
            </a:r>
            <a:r>
              <a:rPr lang="zh-TW" altLang="en-US" sz="2000" dirty="0"/>
              <a:t>題</a:t>
            </a:r>
            <a:r>
              <a:rPr lang="en-US" altLang="zh-TW" sz="2000" dirty="0"/>
              <a:t>)</a:t>
            </a:r>
          </a:p>
          <a:p>
            <a:pPr lvl="1"/>
            <a:r>
              <a:rPr lang="zh-TW" altLang="en-US" sz="2000" dirty="0"/>
              <a:t>問題</a:t>
            </a:r>
            <a:r>
              <a:rPr lang="en-US" altLang="zh-TW" sz="2000" dirty="0"/>
              <a:t>3.</a:t>
            </a:r>
            <a:r>
              <a:rPr lang="zh-TW" altLang="en-US" sz="2000" dirty="0"/>
              <a:t>電腦裡記錄了多少個帳戶</a:t>
            </a:r>
            <a:r>
              <a:rPr lang="en-US" altLang="zh-TW" sz="2000" dirty="0"/>
              <a:t>(</a:t>
            </a:r>
            <a:r>
              <a:rPr lang="zh-TW" altLang="en-US" sz="2000" dirty="0"/>
              <a:t>總數</a:t>
            </a:r>
            <a:r>
              <a:rPr lang="en-US" altLang="zh-TW" sz="2000" dirty="0"/>
              <a:t>)</a:t>
            </a:r>
            <a:r>
              <a:rPr lang="zh-TW" altLang="en-US" sz="2000" dirty="0"/>
              <a:t>？</a:t>
            </a:r>
            <a:r>
              <a:rPr lang="en-US" altLang="zh-TW" sz="2000" dirty="0"/>
              <a:t>(</a:t>
            </a:r>
            <a:r>
              <a:rPr lang="zh-TW" altLang="en-US" sz="2000" dirty="0"/>
              <a:t>原第</a:t>
            </a:r>
            <a:r>
              <a:rPr lang="en-US" altLang="zh-TW" sz="2000" dirty="0"/>
              <a:t>9</a:t>
            </a:r>
            <a:r>
              <a:rPr lang="zh-TW" altLang="en-US" sz="2000" dirty="0"/>
              <a:t>題</a:t>
            </a:r>
            <a:r>
              <a:rPr lang="en-US" altLang="zh-TW" sz="2000" dirty="0"/>
              <a:t>)</a:t>
            </a:r>
            <a:endParaRPr lang="zh-TW" altLang="en-US" sz="2000" dirty="0"/>
          </a:p>
          <a:p>
            <a:pPr lvl="1"/>
            <a:r>
              <a:rPr lang="zh-TW" altLang="en-US" sz="2000" dirty="0"/>
              <a:t>問題</a:t>
            </a:r>
            <a:r>
              <a:rPr lang="en-US" altLang="zh-TW" sz="2000" dirty="0"/>
              <a:t>4. </a:t>
            </a:r>
            <a:r>
              <a:rPr lang="zh-TW" altLang="en-US" sz="2000" dirty="0"/>
              <a:t>最常使用電腦的使用者的帳號名稱是？</a:t>
            </a:r>
            <a:r>
              <a:rPr lang="en-US" altLang="zh-TW" sz="2000" dirty="0"/>
              <a:t>(</a:t>
            </a:r>
            <a:r>
              <a:rPr lang="zh-TW" altLang="en-US" sz="2000" dirty="0"/>
              <a:t>原第</a:t>
            </a:r>
            <a:r>
              <a:rPr lang="en-US" altLang="zh-TW" sz="2000" dirty="0"/>
              <a:t>10</a:t>
            </a:r>
            <a:r>
              <a:rPr lang="zh-TW" altLang="en-US" sz="2000" dirty="0"/>
              <a:t>題</a:t>
            </a:r>
            <a:r>
              <a:rPr lang="en-US" altLang="zh-TW" sz="2000" dirty="0"/>
              <a:t>)</a:t>
            </a:r>
          </a:p>
          <a:p>
            <a:pPr lvl="1"/>
            <a:r>
              <a:rPr lang="zh-TW" altLang="en-US" sz="2000" dirty="0"/>
              <a:t>問題</a:t>
            </a:r>
            <a:r>
              <a:rPr lang="en-US" altLang="zh-TW" sz="2000" dirty="0"/>
              <a:t>5. </a:t>
            </a:r>
            <a:r>
              <a:rPr lang="zh-TW" altLang="en-US" sz="2000" dirty="0"/>
              <a:t>找到</a:t>
            </a:r>
            <a:r>
              <a:rPr lang="en-US" altLang="zh-TW" sz="2000" dirty="0"/>
              <a:t>6</a:t>
            </a:r>
            <a:r>
              <a:rPr lang="zh-TW" altLang="en-US" sz="2000" dirty="0"/>
              <a:t>個可能用於駭客攻擊的已安裝程式。</a:t>
            </a:r>
            <a:r>
              <a:rPr lang="en-US" altLang="zh-TW" sz="2000" dirty="0"/>
              <a:t>(</a:t>
            </a:r>
            <a:r>
              <a:rPr lang="zh-TW" altLang="en-US" sz="2000" dirty="0"/>
              <a:t>原第</a:t>
            </a:r>
            <a:r>
              <a:rPr lang="en-US" altLang="zh-TW" sz="2000" dirty="0"/>
              <a:t>16</a:t>
            </a:r>
            <a:r>
              <a:rPr lang="zh-TW" altLang="en-US" sz="2000" dirty="0"/>
              <a:t>題</a:t>
            </a:r>
            <a:r>
              <a:rPr lang="en-US" altLang="zh-TW" sz="2000" dirty="0"/>
              <a:t>)</a:t>
            </a:r>
          </a:p>
          <a:p>
            <a:pPr lvl="1"/>
            <a:r>
              <a:rPr lang="zh-TW" altLang="en-US" sz="2000" dirty="0"/>
              <a:t>問題</a:t>
            </a:r>
            <a:r>
              <a:rPr lang="en-US" altLang="zh-TW" sz="2000" dirty="0"/>
              <a:t>6. </a:t>
            </a:r>
            <a:r>
              <a:rPr lang="zh-TW" altLang="en-US" sz="2000" dirty="0"/>
              <a:t>實際報告有多少文件被檔案系統刪除？</a:t>
            </a:r>
            <a:r>
              <a:rPr lang="en-US" altLang="zh-TW" sz="2000" dirty="0"/>
              <a:t>(</a:t>
            </a:r>
            <a:r>
              <a:rPr lang="zh-TW" altLang="en-US" sz="2000" dirty="0"/>
              <a:t>原第</a:t>
            </a:r>
            <a:r>
              <a:rPr lang="en-US" altLang="zh-TW" sz="2000" dirty="0"/>
              <a:t>30</a:t>
            </a:r>
            <a:r>
              <a:rPr lang="zh-TW" altLang="en-US" sz="2000" dirty="0"/>
              <a:t>題</a:t>
            </a:r>
            <a:r>
              <a:rPr lang="en-US" altLang="zh-TW" sz="2000" dirty="0"/>
              <a:t>)</a:t>
            </a:r>
            <a:endParaRPr lang="zh-TW" altLang="en-US" sz="2000" dirty="0"/>
          </a:p>
          <a:p>
            <a:pPr lvl="1"/>
            <a:r>
              <a:rPr lang="zh-TW" altLang="en-US" sz="2000" dirty="0"/>
              <a:t>問題</a:t>
            </a:r>
            <a:r>
              <a:rPr lang="en-US" altLang="zh-TW" sz="2000" dirty="0"/>
              <a:t>7. </a:t>
            </a:r>
            <a:r>
              <a:rPr lang="zh-TW" altLang="en-US" sz="2000" dirty="0"/>
              <a:t>執行防毒檢查。電腦是否有病毒？檔名為何</a:t>
            </a:r>
            <a:r>
              <a:rPr lang="en-US" altLang="zh-TW" sz="2000" dirty="0"/>
              <a:t>?(</a:t>
            </a:r>
            <a:r>
              <a:rPr lang="zh-TW" altLang="en-US" sz="2000" dirty="0"/>
              <a:t>改自原第</a:t>
            </a:r>
            <a:r>
              <a:rPr lang="en-US" altLang="zh-TW" sz="2000" dirty="0"/>
              <a:t>31</a:t>
            </a:r>
            <a:r>
              <a:rPr lang="zh-TW" altLang="en-US" sz="2000" dirty="0"/>
              <a:t>題</a:t>
            </a:r>
            <a:r>
              <a:rPr lang="en-US" altLang="zh-TW" sz="2000" dirty="0"/>
              <a:t>)</a:t>
            </a:r>
            <a:endParaRPr lang="zh-TW" altLang="en-US" sz="2000" dirty="0"/>
          </a:p>
          <a:p>
            <a:pPr lvl="2"/>
            <a:endParaRPr lang="zh-TW" altLang="en-US" kern="0" dirty="0"/>
          </a:p>
          <a:p>
            <a:pPr lvl="2"/>
            <a:endParaRPr lang="zh-TW" altLang="en-US" kern="0" dirty="0"/>
          </a:p>
        </p:txBody>
      </p:sp>
      <p:sp>
        <p:nvSpPr>
          <p:cNvPr id="2" name="矩形 1"/>
          <p:cNvSpPr/>
          <p:nvPr/>
        </p:nvSpPr>
        <p:spPr>
          <a:xfrm>
            <a:off x="683568" y="5013176"/>
            <a:ext cx="5570756" cy="1384995"/>
          </a:xfrm>
          <a:prstGeom prst="rect">
            <a:avLst/>
          </a:prstGeom>
          <a:solidFill>
            <a:schemeClr val="accent1">
              <a:lumMod val="90000"/>
            </a:schemeClr>
          </a:solidFill>
        </p:spPr>
        <p:txBody>
          <a:bodyPr wrap="none">
            <a:spAutoFit/>
          </a:bodyPr>
          <a:lstStyle/>
          <a:p>
            <a:r>
              <a:rPr lang="zh-TW" altLang="en-US" sz="2800" b="1" dirty="0"/>
              <a:t>本實作練習僅展示部分實作</a:t>
            </a:r>
            <a:endParaRPr lang="en-US" altLang="zh-TW" sz="2800" b="1" dirty="0"/>
          </a:p>
          <a:p>
            <a:r>
              <a:rPr lang="zh-TW" altLang="en-US" sz="2800" b="1" dirty="0"/>
              <a:t>部分解題需使用第四章登錄檔分析</a:t>
            </a:r>
            <a:endParaRPr lang="en-US" altLang="zh-TW" sz="2800" b="1" dirty="0"/>
          </a:p>
          <a:p>
            <a:r>
              <a:rPr lang="zh-TW" altLang="en-US" sz="2800" b="1" dirty="0"/>
              <a:t>本教材將部分題目移至第四章練習</a:t>
            </a:r>
            <a:endParaRPr lang="en-US" altLang="zh-TW" sz="2800" b="1" dirty="0"/>
          </a:p>
        </p:txBody>
      </p:sp>
      <p:sp>
        <p:nvSpPr>
          <p:cNvPr id="7" name="標題 2">
            <a:extLst>
              <a:ext uri="{FF2B5EF4-FFF2-40B4-BE49-F238E27FC236}">
                <a16:creationId xmlns:a16="http://schemas.microsoft.com/office/drawing/2014/main" id="{DABF43D3-9853-4070-A16C-CE5C546100FB}"/>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Autopsy(3/3)</a:t>
            </a:r>
            <a:endParaRPr lang="zh-TW" altLang="en-US" sz="3900" dirty="0"/>
          </a:p>
        </p:txBody>
      </p:sp>
    </p:spTree>
    <p:extLst>
      <p:ext uri="{BB962C8B-B14F-4D97-AF65-F5344CB8AC3E}">
        <p14:creationId xmlns:p14="http://schemas.microsoft.com/office/powerpoint/2010/main" val="38799487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1702" y="0"/>
            <a:ext cx="7772400" cy="1609344"/>
          </a:xfrm>
        </p:spPr>
        <p:txBody>
          <a:bodyPr>
            <a:normAutofit/>
          </a:bodyPr>
          <a:lstStyle/>
          <a:p>
            <a:r>
              <a:rPr lang="zh-TW" altLang="en-US" sz="2800"/>
              <a:t>第一階段：建立分析案件相關資料</a:t>
            </a:r>
            <a:endParaRPr lang="zh-TW" altLang="en-US" sz="2800" dirty="0"/>
          </a:p>
        </p:txBody>
      </p:sp>
      <p:sp>
        <p:nvSpPr>
          <p:cNvPr id="3" name="文字方塊 2"/>
          <p:cNvSpPr txBox="1"/>
          <p:nvPr/>
        </p:nvSpPr>
        <p:spPr>
          <a:xfrm>
            <a:off x="3516284" y="2818015"/>
            <a:ext cx="184731" cy="369332"/>
          </a:xfrm>
          <a:prstGeom prst="rect">
            <a:avLst/>
          </a:prstGeom>
          <a:noFill/>
        </p:spPr>
        <p:txBody>
          <a:bodyPr wrap="none" rtlCol="0">
            <a:spAutoFit/>
          </a:bodyPr>
          <a:lstStyle/>
          <a:p>
            <a:endParaRPr lang="zh-TW" altLang="en-US" dirty="0"/>
          </a:p>
        </p:txBody>
      </p:sp>
      <p:pic>
        <p:nvPicPr>
          <p:cNvPr id="4" name="圖片 3"/>
          <p:cNvPicPr>
            <a:picLocks noChangeAspect="1"/>
          </p:cNvPicPr>
          <p:nvPr/>
        </p:nvPicPr>
        <p:blipFill>
          <a:blip r:embed="rId2"/>
          <a:stretch>
            <a:fillRect/>
          </a:stretch>
        </p:blipFill>
        <p:spPr>
          <a:xfrm>
            <a:off x="1400359" y="2212139"/>
            <a:ext cx="5815087" cy="3916569"/>
          </a:xfrm>
          <a:prstGeom prst="rect">
            <a:avLst/>
          </a:prstGeom>
        </p:spPr>
      </p:pic>
    </p:spTree>
    <p:extLst>
      <p:ext uri="{BB962C8B-B14F-4D97-AF65-F5344CB8AC3E}">
        <p14:creationId xmlns:p14="http://schemas.microsoft.com/office/powerpoint/2010/main" val="27446912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563340" y="2126732"/>
            <a:ext cx="7639050" cy="4572000"/>
          </a:xfrm>
          <a:prstGeom prst="rect">
            <a:avLst/>
          </a:prstGeom>
        </p:spPr>
      </p:pic>
      <p:sp>
        <p:nvSpPr>
          <p:cNvPr id="3" name="矩形 2"/>
          <p:cNvSpPr/>
          <p:nvPr/>
        </p:nvSpPr>
        <p:spPr>
          <a:xfrm>
            <a:off x="2863840" y="2373868"/>
            <a:ext cx="3416320" cy="369332"/>
          </a:xfrm>
          <a:prstGeom prst="rect">
            <a:avLst/>
          </a:prstGeom>
          <a:solidFill>
            <a:schemeClr val="bg1"/>
          </a:solidFill>
        </p:spPr>
        <p:txBody>
          <a:bodyPr wrap="none">
            <a:spAutoFit/>
          </a:bodyPr>
          <a:lstStyle/>
          <a:p>
            <a:r>
              <a:rPr lang="zh-TW" altLang="en-US" dirty="0">
                <a:solidFill>
                  <a:srgbClr val="FF0000"/>
                </a:solidFill>
                <a:latin typeface="Calibri" panose="020F0502020204030204" pitchFamily="34" charset="0"/>
                <a:cs typeface="Calibri" panose="020F0502020204030204" pitchFamily="34" charset="0"/>
              </a:rPr>
              <a:t>②</a:t>
            </a:r>
            <a:r>
              <a:rPr lang="zh-TW" altLang="en-US" dirty="0">
                <a:solidFill>
                  <a:srgbClr val="FF0000"/>
                </a:solidFill>
              </a:rPr>
              <a:t>填寫案例名稱與檔案存放路徑</a:t>
            </a:r>
          </a:p>
        </p:txBody>
      </p:sp>
      <p:sp>
        <p:nvSpPr>
          <p:cNvPr id="4" name="圓角矩形 3"/>
          <p:cNvSpPr/>
          <p:nvPr/>
        </p:nvSpPr>
        <p:spPr bwMode="auto">
          <a:xfrm>
            <a:off x="3419872" y="2775956"/>
            <a:ext cx="2304256" cy="504056"/>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6" name="標題 1"/>
          <p:cNvSpPr>
            <a:spLocks noGrp="1"/>
          </p:cNvSpPr>
          <p:nvPr>
            <p:ph type="title"/>
          </p:nvPr>
        </p:nvSpPr>
        <p:spPr>
          <a:xfrm>
            <a:off x="429990" y="0"/>
            <a:ext cx="7772400" cy="1609344"/>
          </a:xfrm>
        </p:spPr>
        <p:txBody>
          <a:bodyPr>
            <a:normAutofit/>
          </a:bodyPr>
          <a:lstStyle/>
          <a:p>
            <a:r>
              <a:rPr lang="zh-TW" altLang="en-US" sz="2800"/>
              <a:t>第一階段：建立分析案件相關資料</a:t>
            </a:r>
            <a:endParaRPr lang="zh-TW" altLang="en-US" sz="2800" dirty="0"/>
          </a:p>
        </p:txBody>
      </p:sp>
    </p:spTree>
    <p:extLst>
      <p:ext uri="{BB962C8B-B14F-4D97-AF65-F5344CB8AC3E}">
        <p14:creationId xmlns:p14="http://schemas.microsoft.com/office/powerpoint/2010/main" val="42757504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685800" y="2093976"/>
            <a:ext cx="7648575" cy="4572000"/>
          </a:xfrm>
          <a:prstGeom prst="rect">
            <a:avLst/>
          </a:prstGeom>
        </p:spPr>
      </p:pic>
      <p:sp>
        <p:nvSpPr>
          <p:cNvPr id="4" name="矩形 3"/>
          <p:cNvSpPr/>
          <p:nvPr/>
        </p:nvSpPr>
        <p:spPr>
          <a:xfrm>
            <a:off x="2728161" y="2507630"/>
            <a:ext cx="5099666" cy="646331"/>
          </a:xfrm>
          <a:prstGeom prst="rect">
            <a:avLst/>
          </a:prstGeom>
          <a:solidFill>
            <a:schemeClr val="bg1"/>
          </a:solidFill>
        </p:spPr>
        <p:txBody>
          <a:bodyPr wrap="none">
            <a:spAutoFit/>
          </a:bodyPr>
          <a:lstStyle/>
          <a:p>
            <a:r>
              <a:rPr lang="zh-TW" altLang="en-US" b="1" dirty="0">
                <a:solidFill>
                  <a:srgbClr val="FF0000"/>
                </a:solidFill>
                <a:latin typeface="PMingLiU" panose="02020500000000000000" pitchFamily="18" charset="-120"/>
                <a:ea typeface="PMingLiU" panose="02020500000000000000" pitchFamily="18" charset="-120"/>
                <a:cs typeface="Calibri" panose="020F0502020204030204" pitchFamily="34" charset="0"/>
              </a:rPr>
              <a:t>③</a:t>
            </a:r>
            <a:r>
              <a:rPr lang="en-US" altLang="zh-TW" b="1" dirty="0">
                <a:solidFill>
                  <a:srgbClr val="FF0000"/>
                </a:solidFill>
                <a:latin typeface="PMingLiU" panose="02020500000000000000" pitchFamily="18" charset="-120"/>
                <a:ea typeface="PMingLiU" panose="02020500000000000000" pitchFamily="18" charset="-120"/>
                <a:cs typeface="Calibri" panose="020F0502020204030204" pitchFamily="34" charset="0"/>
              </a:rPr>
              <a:t>[</a:t>
            </a:r>
            <a:r>
              <a:rPr lang="zh-TW" altLang="en-US" b="1" dirty="0">
                <a:solidFill>
                  <a:srgbClr val="FF0000"/>
                </a:solidFill>
                <a:latin typeface="PMingLiU" panose="02020500000000000000" pitchFamily="18" charset="-120"/>
                <a:ea typeface="PMingLiU" panose="02020500000000000000" pitchFamily="18" charset="-120"/>
                <a:cs typeface="Calibri" panose="020F0502020204030204" pitchFamily="34" charset="0"/>
              </a:rPr>
              <a:t>選填項目</a:t>
            </a:r>
            <a:r>
              <a:rPr lang="en-US" altLang="zh-TW" b="1" dirty="0">
                <a:solidFill>
                  <a:srgbClr val="FF0000"/>
                </a:solidFill>
                <a:latin typeface="PMingLiU" panose="02020500000000000000" pitchFamily="18" charset="-120"/>
                <a:ea typeface="PMingLiU" panose="02020500000000000000" pitchFamily="18" charset="-120"/>
                <a:cs typeface="Calibri" panose="020F0502020204030204" pitchFamily="34" charset="0"/>
              </a:rPr>
              <a:t>]</a:t>
            </a:r>
            <a:r>
              <a:rPr lang="zh-TW" altLang="en-US" b="1" dirty="0">
                <a:solidFill>
                  <a:srgbClr val="FF0000"/>
                </a:solidFill>
              </a:rPr>
              <a:t>填寫案例編號</a:t>
            </a:r>
            <a:r>
              <a:rPr lang="en-US" altLang="zh-TW" b="1" dirty="0">
                <a:solidFill>
                  <a:srgbClr val="FF0000"/>
                </a:solidFill>
              </a:rPr>
              <a:t>(</a:t>
            </a:r>
            <a:r>
              <a:rPr lang="zh-TW" altLang="en-US" b="1" dirty="0">
                <a:solidFill>
                  <a:srgbClr val="FF0000"/>
                </a:solidFill>
              </a:rPr>
              <a:t>如</a:t>
            </a:r>
            <a:r>
              <a:rPr lang="en-US" altLang="zh-TW" b="1" dirty="0">
                <a:solidFill>
                  <a:srgbClr val="FF0000"/>
                </a:solidFill>
              </a:rPr>
              <a:t>NIST_HACKING)</a:t>
            </a:r>
          </a:p>
          <a:p>
            <a:r>
              <a:rPr lang="zh-TW" altLang="en-US" b="1" dirty="0">
                <a:solidFill>
                  <a:srgbClr val="FF0000"/>
                </a:solidFill>
              </a:rPr>
              <a:t>與</a:t>
            </a:r>
            <a:r>
              <a:rPr lang="zh-TW" altLang="en-US" b="1" dirty="0">
                <a:solidFill>
                  <a:schemeClr val="accent1">
                    <a:lumMod val="25000"/>
                  </a:schemeClr>
                </a:solidFill>
              </a:rPr>
              <a:t>鑑識師資料 </a:t>
            </a:r>
            <a:r>
              <a:rPr lang="en-US" altLang="zh-TW" b="1" dirty="0">
                <a:solidFill>
                  <a:schemeClr val="accent1">
                    <a:lumMod val="25000"/>
                  </a:schemeClr>
                </a:solidFill>
              </a:rPr>
              <a:t>(</a:t>
            </a:r>
            <a:r>
              <a:rPr lang="zh-TW" altLang="en-US" b="1" dirty="0">
                <a:solidFill>
                  <a:schemeClr val="accent1">
                    <a:lumMod val="25000"/>
                  </a:schemeClr>
                </a:solidFill>
              </a:rPr>
              <a:t>如名字</a:t>
            </a:r>
            <a:r>
              <a:rPr lang="en-US" altLang="zh-TW" b="1" dirty="0">
                <a:solidFill>
                  <a:schemeClr val="accent1">
                    <a:lumMod val="25000"/>
                  </a:schemeClr>
                </a:solidFill>
              </a:rPr>
              <a:t>DDL)</a:t>
            </a:r>
            <a:endParaRPr lang="zh-TW" altLang="en-US" b="1" dirty="0">
              <a:solidFill>
                <a:schemeClr val="accent1">
                  <a:lumMod val="25000"/>
                </a:schemeClr>
              </a:solidFill>
            </a:endParaRPr>
          </a:p>
        </p:txBody>
      </p:sp>
      <p:sp>
        <p:nvSpPr>
          <p:cNvPr id="5" name="圓角矩形 4"/>
          <p:cNvSpPr/>
          <p:nvPr/>
        </p:nvSpPr>
        <p:spPr bwMode="auto">
          <a:xfrm>
            <a:off x="2800169" y="3148337"/>
            <a:ext cx="3744416" cy="45255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6" name="圓角矩形 5"/>
          <p:cNvSpPr/>
          <p:nvPr/>
        </p:nvSpPr>
        <p:spPr bwMode="auto">
          <a:xfrm>
            <a:off x="2773727" y="3579023"/>
            <a:ext cx="3770858" cy="1149132"/>
          </a:xfrm>
          <a:prstGeom prst="roundRect">
            <a:avLst/>
          </a:prstGeom>
          <a:noFill/>
          <a:ln w="38100" cap="flat" cmpd="sng" algn="ctr">
            <a:solidFill>
              <a:schemeClr val="accent1">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7" name="標題 1"/>
          <p:cNvSpPr>
            <a:spLocks noGrp="1"/>
          </p:cNvSpPr>
          <p:nvPr>
            <p:ph type="title"/>
          </p:nvPr>
        </p:nvSpPr>
        <p:spPr>
          <a:xfrm>
            <a:off x="419792" y="0"/>
            <a:ext cx="7772400" cy="1609344"/>
          </a:xfrm>
        </p:spPr>
        <p:txBody>
          <a:bodyPr>
            <a:normAutofit/>
          </a:bodyPr>
          <a:lstStyle/>
          <a:p>
            <a:r>
              <a:rPr lang="zh-TW" altLang="en-US" sz="2800"/>
              <a:t>第一階段：建立分析案件相關資料</a:t>
            </a:r>
            <a:endParaRPr lang="zh-TW" altLang="en-US" sz="2800" dirty="0"/>
          </a:p>
        </p:txBody>
      </p:sp>
    </p:spTree>
    <p:extLst>
      <p:ext uri="{BB962C8B-B14F-4D97-AF65-F5344CB8AC3E}">
        <p14:creationId xmlns:p14="http://schemas.microsoft.com/office/powerpoint/2010/main" val="21567685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quarter" idx="10"/>
          </p:nvPr>
        </p:nvPicPr>
        <p:blipFill>
          <a:blip r:embed="rId2"/>
          <a:stretch>
            <a:fillRect/>
          </a:stretch>
        </p:blipFill>
        <p:spPr>
          <a:xfrm>
            <a:off x="1232962" y="1596043"/>
            <a:ext cx="6957146" cy="4398659"/>
          </a:xfrm>
          <a:prstGeom prst="rect">
            <a:avLst/>
          </a:prstGeom>
        </p:spPr>
      </p:pic>
      <p:sp>
        <p:nvSpPr>
          <p:cNvPr id="4" name="標題 3"/>
          <p:cNvSpPr>
            <a:spLocks noGrp="1"/>
          </p:cNvSpPr>
          <p:nvPr>
            <p:ph type="title"/>
          </p:nvPr>
        </p:nvSpPr>
        <p:spPr/>
        <p:txBody>
          <a:bodyPr>
            <a:normAutofit/>
          </a:bodyPr>
          <a:lstStyle/>
          <a:p>
            <a:r>
              <a:rPr lang="zh-TW" altLang="en-US" sz="3200" dirty="0">
                <a:latin typeface="+mj-ea"/>
              </a:rPr>
              <a:t>第二階段：將相關檔案匯入</a:t>
            </a:r>
            <a:endParaRPr lang="zh-TW" altLang="en-US" sz="3200" dirty="0"/>
          </a:p>
        </p:txBody>
      </p:sp>
      <p:sp>
        <p:nvSpPr>
          <p:cNvPr id="6" name="矩形 5"/>
          <p:cNvSpPr/>
          <p:nvPr/>
        </p:nvSpPr>
        <p:spPr>
          <a:xfrm>
            <a:off x="3923753" y="1851711"/>
            <a:ext cx="1575564" cy="400110"/>
          </a:xfrm>
          <a:prstGeom prst="rect">
            <a:avLst/>
          </a:prstGeom>
          <a:solidFill>
            <a:schemeClr val="bg1"/>
          </a:solidFill>
        </p:spPr>
        <p:txBody>
          <a:bodyPr wrap="square">
            <a:spAutoFit/>
          </a:bodyPr>
          <a:lstStyle/>
          <a:p>
            <a:r>
              <a:rPr lang="zh-TW" altLang="en-US" sz="2000" b="1" dirty="0">
                <a:solidFill>
                  <a:srgbClr val="FF0000"/>
                </a:solidFill>
                <a:latin typeface="Calibri" panose="020F0502020204030204" pitchFamily="34" charset="0"/>
                <a:cs typeface="Calibri" panose="020F0502020204030204" pitchFamily="34" charset="0"/>
              </a:rPr>
              <a:t>①選擇</a:t>
            </a:r>
            <a:r>
              <a:rPr lang="en-US" altLang="zh-TW" sz="2000" b="1" dirty="0">
                <a:solidFill>
                  <a:srgbClr val="FF0000"/>
                </a:solidFill>
                <a:latin typeface="Calibri" panose="020F0502020204030204" pitchFamily="34" charset="0"/>
                <a:cs typeface="Calibri" panose="020F0502020204030204" pitchFamily="34" charset="0"/>
              </a:rPr>
              <a:t>HOST</a:t>
            </a:r>
            <a:endParaRPr lang="zh-TW" altLang="en-US" sz="2000" b="1" dirty="0">
              <a:solidFill>
                <a:srgbClr val="FF0000"/>
              </a:solidFill>
            </a:endParaRPr>
          </a:p>
        </p:txBody>
      </p:sp>
    </p:spTree>
    <p:extLst>
      <p:ext uri="{BB962C8B-B14F-4D97-AF65-F5344CB8AC3E}">
        <p14:creationId xmlns:p14="http://schemas.microsoft.com/office/powerpoint/2010/main" val="3005811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8477" y="108066"/>
            <a:ext cx="7772400" cy="747314"/>
          </a:xfrm>
        </p:spPr>
        <p:txBody>
          <a:bodyPr/>
          <a:lstStyle/>
          <a:p>
            <a:r>
              <a:rPr lang="en-US" altLang="zh-TW" dirty="0"/>
              <a:t>Windows</a:t>
            </a:r>
            <a:r>
              <a:rPr lang="zh-TW" altLang="en-US" dirty="0"/>
              <a:t>數位鑑識</a:t>
            </a:r>
          </a:p>
        </p:txBody>
      </p:sp>
      <p:sp>
        <p:nvSpPr>
          <p:cNvPr id="3" name="內容版面配置區 2">
            <a:extLst>
              <a:ext uri="{FF2B5EF4-FFF2-40B4-BE49-F238E27FC236}">
                <a16:creationId xmlns:a16="http://schemas.microsoft.com/office/drawing/2014/main" id="{892294F7-F215-4F15-99BE-421F1E74296F}"/>
              </a:ext>
            </a:extLst>
          </p:cNvPr>
          <p:cNvSpPr txBox="1">
            <a:spLocks/>
          </p:cNvSpPr>
          <p:nvPr/>
        </p:nvSpPr>
        <p:spPr bwMode="auto">
          <a:xfrm>
            <a:off x="343322" y="1196752"/>
            <a:ext cx="8549158" cy="52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kern="0" dirty="0">
                <a:solidFill>
                  <a:schemeClr val="tx1"/>
                </a:solidFill>
              </a:rPr>
              <a:t>鑑識物件</a:t>
            </a:r>
            <a:r>
              <a:rPr lang="en-US" altLang="zh-TW" kern="0" dirty="0">
                <a:solidFill>
                  <a:schemeClr val="tx1"/>
                </a:solidFill>
              </a:rPr>
              <a:t>(Forensics objects)</a:t>
            </a:r>
            <a:r>
              <a:rPr lang="zh-TW" altLang="en-US" kern="0" dirty="0">
                <a:solidFill>
                  <a:schemeClr val="tx1"/>
                </a:solidFill>
              </a:rPr>
              <a:t>是具有鑑識價值的物體</a:t>
            </a:r>
            <a:r>
              <a:rPr lang="zh-TW" altLang="en-US" kern="0" dirty="0">
                <a:solidFill>
                  <a:schemeClr val="tx1"/>
                </a:solidFill>
                <a:latin typeface="PMingLiU" panose="02020500000000000000" pitchFamily="18" charset="-120"/>
                <a:ea typeface="PMingLiU" panose="02020500000000000000" pitchFamily="18" charset="-120"/>
              </a:rPr>
              <a:t>，</a:t>
            </a:r>
            <a:r>
              <a:rPr lang="zh-TW" altLang="en-US" kern="0" dirty="0">
                <a:solidFill>
                  <a:schemeClr val="tx1"/>
                </a:solidFill>
              </a:rPr>
              <a:t>它包含已發生事件的資料或證據的任何對象</a:t>
            </a:r>
            <a:r>
              <a:rPr lang="zh-TW" altLang="en-US" kern="0" dirty="0">
                <a:solidFill>
                  <a:schemeClr val="tx1"/>
                </a:solidFill>
                <a:latin typeface="PMingLiU" panose="02020500000000000000" pitchFamily="18" charset="-120"/>
                <a:ea typeface="PMingLiU" panose="02020500000000000000" pitchFamily="18" charset="-120"/>
              </a:rPr>
              <a:t>，</a:t>
            </a:r>
            <a:r>
              <a:rPr lang="zh-TW" altLang="en-US" kern="0" dirty="0">
                <a:solidFill>
                  <a:schemeClr val="tx1"/>
                </a:solidFill>
              </a:rPr>
              <a:t>例如日誌</a:t>
            </a:r>
            <a:r>
              <a:rPr lang="en-US" altLang="zh-TW" kern="0" dirty="0">
                <a:solidFill>
                  <a:schemeClr val="tx1"/>
                </a:solidFill>
              </a:rPr>
              <a:t>(log)</a:t>
            </a:r>
            <a:r>
              <a:rPr lang="zh-TW" altLang="en-US" kern="0" dirty="0">
                <a:solidFill>
                  <a:schemeClr val="tx1"/>
                </a:solidFill>
              </a:rPr>
              <a:t>、登錄表</a:t>
            </a:r>
            <a:r>
              <a:rPr lang="en-US" altLang="zh-TW" kern="0" dirty="0">
                <a:solidFill>
                  <a:schemeClr val="tx1"/>
                </a:solidFill>
              </a:rPr>
              <a:t>(registry)</a:t>
            </a:r>
            <a:r>
              <a:rPr lang="zh-TW" altLang="en-US" kern="0" dirty="0">
                <a:solidFill>
                  <a:schemeClr val="tx1"/>
                </a:solidFill>
              </a:rPr>
              <a:t>及設定單元等</a:t>
            </a:r>
            <a:endParaRPr lang="en-US" altLang="zh-TW" i="0" kern="0" dirty="0">
              <a:solidFill>
                <a:schemeClr val="tx1"/>
              </a:solidFill>
            </a:endParaRPr>
          </a:p>
          <a:p>
            <a:r>
              <a:rPr lang="zh-TW" altLang="en-US" i="0" kern="0" dirty="0">
                <a:solidFill>
                  <a:schemeClr val="tx1"/>
                </a:solidFill>
              </a:rPr>
              <a:t>龐大的</a:t>
            </a:r>
            <a:r>
              <a:rPr lang="en-US" altLang="zh-TW" i="0" kern="0" dirty="0">
                <a:solidFill>
                  <a:schemeClr val="tx1"/>
                </a:solidFill>
              </a:rPr>
              <a:t>Windows</a:t>
            </a:r>
            <a:r>
              <a:rPr lang="zh-TW" altLang="en-US" i="0" kern="0" dirty="0">
                <a:solidFill>
                  <a:schemeClr val="tx1"/>
                </a:solidFill>
              </a:rPr>
              <a:t>作業系統有許多資料可當作數位鑑識的分析物件</a:t>
            </a:r>
            <a:r>
              <a:rPr lang="zh-TW" altLang="en-US" kern="0" dirty="0">
                <a:solidFill>
                  <a:schemeClr val="tx1"/>
                </a:solidFill>
                <a:latin typeface="PMingLiU" panose="02020500000000000000" pitchFamily="18" charset="-120"/>
                <a:ea typeface="PMingLiU" panose="02020500000000000000" pitchFamily="18" charset="-120"/>
              </a:rPr>
              <a:t>，</a:t>
            </a:r>
            <a:r>
              <a:rPr lang="zh-TW" altLang="en-US" i="0" kern="0" dirty="0">
                <a:solidFill>
                  <a:schemeClr val="tx1"/>
                </a:solidFill>
              </a:rPr>
              <a:t>這些通稱為</a:t>
            </a:r>
            <a:r>
              <a:rPr lang="en-US" altLang="zh-TW" kern="0" dirty="0">
                <a:solidFill>
                  <a:schemeClr val="tx1"/>
                </a:solidFill>
              </a:rPr>
              <a:t>Windows Artifacts(</a:t>
            </a:r>
            <a:r>
              <a:rPr lang="zh-TW" altLang="en-US" kern="0" dirty="0">
                <a:solidFill>
                  <a:schemeClr val="tx1"/>
                </a:solidFill>
              </a:rPr>
              <a:t>數位跡證</a:t>
            </a:r>
            <a:r>
              <a:rPr lang="en-US" altLang="zh-TW" kern="0" dirty="0">
                <a:solidFill>
                  <a:schemeClr val="tx1"/>
                </a:solidFill>
              </a:rPr>
              <a:t>)</a:t>
            </a:r>
          </a:p>
          <a:p>
            <a:r>
              <a:rPr lang="zh-TW" altLang="en-US" kern="0" dirty="0">
                <a:solidFill>
                  <a:schemeClr val="tx1"/>
                </a:solidFill>
              </a:rPr>
              <a:t>針對</a:t>
            </a:r>
            <a:r>
              <a:rPr lang="en-US" altLang="zh-TW" kern="0" dirty="0">
                <a:solidFill>
                  <a:schemeClr val="tx1"/>
                </a:solidFill>
              </a:rPr>
              <a:t>Windows Artifacts</a:t>
            </a:r>
            <a:r>
              <a:rPr lang="zh-TW" altLang="en-US" kern="0" dirty="0">
                <a:solidFill>
                  <a:schemeClr val="tx1"/>
                </a:solidFill>
              </a:rPr>
              <a:t>進行數位鑑識的分析就是</a:t>
            </a:r>
            <a:r>
              <a:rPr lang="en-US" altLang="zh-TW" kern="0" dirty="0">
                <a:solidFill>
                  <a:schemeClr val="tx1"/>
                </a:solidFill>
              </a:rPr>
              <a:t>Windows</a:t>
            </a:r>
            <a:r>
              <a:rPr lang="zh-TW" altLang="en-US" kern="0" dirty="0">
                <a:solidFill>
                  <a:schemeClr val="tx1"/>
                </a:solidFill>
              </a:rPr>
              <a:t>數位鑑識的任務</a:t>
            </a:r>
            <a:endParaRPr lang="en-US" altLang="zh-TW" kern="0" dirty="0">
              <a:solidFill>
                <a:schemeClr val="tx1"/>
              </a:solidFill>
            </a:endParaRPr>
          </a:p>
          <a:p>
            <a:r>
              <a:rPr kumimoji="0" lang="en-US" altLang="zh-TW" dirty="0">
                <a:solidFill>
                  <a:schemeClr val="tx1"/>
                </a:solidFill>
              </a:rPr>
              <a:t>Windows</a:t>
            </a:r>
            <a:r>
              <a:rPr kumimoji="0" lang="zh-TW" altLang="en-US" dirty="0">
                <a:solidFill>
                  <a:schemeClr val="tx1"/>
                </a:solidFill>
              </a:rPr>
              <a:t>數位鑑識已發展多年</a:t>
            </a:r>
            <a:r>
              <a:rPr lang="zh-TW" altLang="en-US" kern="0" dirty="0">
                <a:solidFill>
                  <a:schemeClr val="tx1"/>
                </a:solidFill>
                <a:latin typeface="PMingLiU" panose="02020500000000000000" pitchFamily="18" charset="-120"/>
                <a:ea typeface="PMingLiU" panose="02020500000000000000" pitchFamily="18" charset="-120"/>
              </a:rPr>
              <a:t>，有許多工具是</a:t>
            </a:r>
            <a:r>
              <a:rPr kumimoji="0" lang="zh-TW" altLang="en-US" dirty="0">
                <a:solidFill>
                  <a:schemeClr val="tx1"/>
                </a:solidFill>
              </a:rPr>
              <a:t>數位鑑識資安人員須熟悉的知識與技能</a:t>
            </a:r>
            <a:endParaRPr lang="en-US" altLang="zh-TW" kern="0" dirty="0">
              <a:solidFill>
                <a:schemeClr val="tx1"/>
              </a:solidFill>
            </a:endParaRPr>
          </a:p>
        </p:txBody>
      </p:sp>
    </p:spTree>
    <p:extLst>
      <p:ext uri="{BB962C8B-B14F-4D97-AF65-F5344CB8AC3E}">
        <p14:creationId xmlns:p14="http://schemas.microsoft.com/office/powerpoint/2010/main" val="23601319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quarter" idx="10"/>
          </p:nvPr>
        </p:nvPicPr>
        <p:blipFill>
          <a:blip r:embed="rId2"/>
          <a:stretch>
            <a:fillRect/>
          </a:stretch>
        </p:blipFill>
        <p:spPr>
          <a:xfrm>
            <a:off x="755880" y="1543319"/>
            <a:ext cx="7293085" cy="4616412"/>
          </a:xfrm>
          <a:prstGeom prst="rect">
            <a:avLst/>
          </a:prstGeom>
        </p:spPr>
      </p:pic>
      <p:sp>
        <p:nvSpPr>
          <p:cNvPr id="5" name="標題 3"/>
          <p:cNvSpPr>
            <a:spLocks noGrp="1"/>
          </p:cNvSpPr>
          <p:nvPr>
            <p:ph type="title"/>
          </p:nvPr>
        </p:nvSpPr>
        <p:spPr/>
        <p:txBody>
          <a:bodyPr>
            <a:normAutofit/>
          </a:bodyPr>
          <a:lstStyle/>
          <a:p>
            <a:r>
              <a:rPr lang="zh-TW" altLang="en-US" sz="3200" dirty="0">
                <a:latin typeface="+mj-ea"/>
              </a:rPr>
              <a:t>第二階段：將相關檔案匯入</a:t>
            </a:r>
            <a:endParaRPr lang="zh-TW" altLang="en-US" sz="3200" dirty="0"/>
          </a:p>
        </p:txBody>
      </p:sp>
    </p:spTree>
    <p:extLst>
      <p:ext uri="{BB962C8B-B14F-4D97-AF65-F5344CB8AC3E}">
        <p14:creationId xmlns:p14="http://schemas.microsoft.com/office/powerpoint/2010/main" val="41074720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quarter" idx="11"/>
          </p:nvPr>
        </p:nvPicPr>
        <p:blipFill>
          <a:blip r:embed="rId2"/>
          <a:stretch>
            <a:fillRect/>
          </a:stretch>
        </p:blipFill>
        <p:spPr>
          <a:xfrm>
            <a:off x="706582" y="1534710"/>
            <a:ext cx="7131039" cy="4500330"/>
          </a:xfrm>
          <a:prstGeom prst="rect">
            <a:avLst/>
          </a:prstGeom>
        </p:spPr>
      </p:pic>
      <p:sp>
        <p:nvSpPr>
          <p:cNvPr id="5" name="標題 3"/>
          <p:cNvSpPr>
            <a:spLocks noGrp="1"/>
          </p:cNvSpPr>
          <p:nvPr>
            <p:ph type="title"/>
          </p:nvPr>
        </p:nvSpPr>
        <p:spPr/>
        <p:txBody>
          <a:bodyPr>
            <a:normAutofit/>
          </a:bodyPr>
          <a:lstStyle/>
          <a:p>
            <a:r>
              <a:rPr lang="zh-TW" altLang="en-US" sz="3200" dirty="0">
                <a:latin typeface="+mj-ea"/>
              </a:rPr>
              <a:t>第二階段：將相關檔案匯入</a:t>
            </a:r>
            <a:endParaRPr lang="zh-TW" altLang="en-US" sz="3200" dirty="0"/>
          </a:p>
        </p:txBody>
      </p:sp>
    </p:spTree>
    <p:extLst>
      <p:ext uri="{BB962C8B-B14F-4D97-AF65-F5344CB8AC3E}">
        <p14:creationId xmlns:p14="http://schemas.microsoft.com/office/powerpoint/2010/main" val="31363475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quarter" idx="11"/>
          </p:nvPr>
        </p:nvPicPr>
        <p:blipFill>
          <a:blip r:embed="rId2"/>
          <a:stretch>
            <a:fillRect/>
          </a:stretch>
        </p:blipFill>
        <p:spPr>
          <a:xfrm>
            <a:off x="1037964" y="1461669"/>
            <a:ext cx="7347142" cy="4673124"/>
          </a:xfrm>
          <a:prstGeom prst="rect">
            <a:avLst/>
          </a:prstGeom>
        </p:spPr>
      </p:pic>
      <p:sp>
        <p:nvSpPr>
          <p:cNvPr id="5" name="標題 3"/>
          <p:cNvSpPr>
            <a:spLocks noGrp="1"/>
          </p:cNvSpPr>
          <p:nvPr>
            <p:ph type="title"/>
          </p:nvPr>
        </p:nvSpPr>
        <p:spPr/>
        <p:txBody>
          <a:bodyPr>
            <a:normAutofit/>
          </a:bodyPr>
          <a:lstStyle/>
          <a:p>
            <a:r>
              <a:rPr lang="zh-TW" altLang="en-US" sz="3200" dirty="0">
                <a:latin typeface="+mj-ea"/>
              </a:rPr>
              <a:t>第二階段：將相關檔案匯入</a:t>
            </a:r>
            <a:endParaRPr lang="zh-TW" altLang="en-US" sz="3200" dirty="0"/>
          </a:p>
        </p:txBody>
      </p:sp>
    </p:spTree>
    <p:extLst>
      <p:ext uri="{BB962C8B-B14F-4D97-AF65-F5344CB8AC3E}">
        <p14:creationId xmlns:p14="http://schemas.microsoft.com/office/powerpoint/2010/main" val="9832197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quarter" idx="11"/>
          </p:nvPr>
        </p:nvPicPr>
        <p:blipFill>
          <a:blip r:embed="rId2"/>
          <a:stretch>
            <a:fillRect/>
          </a:stretch>
        </p:blipFill>
        <p:spPr>
          <a:xfrm>
            <a:off x="1047404" y="1377552"/>
            <a:ext cx="7087199" cy="4499546"/>
          </a:xfrm>
          <a:prstGeom prst="rect">
            <a:avLst/>
          </a:prstGeom>
        </p:spPr>
      </p:pic>
      <p:sp>
        <p:nvSpPr>
          <p:cNvPr id="5" name="標題 3"/>
          <p:cNvSpPr>
            <a:spLocks noGrp="1"/>
          </p:cNvSpPr>
          <p:nvPr>
            <p:ph type="title"/>
          </p:nvPr>
        </p:nvSpPr>
        <p:spPr/>
        <p:txBody>
          <a:bodyPr>
            <a:normAutofit/>
          </a:bodyPr>
          <a:lstStyle/>
          <a:p>
            <a:r>
              <a:rPr lang="zh-TW" altLang="en-US" sz="3200" dirty="0">
                <a:latin typeface="+mj-ea"/>
              </a:rPr>
              <a:t>第二階段：將相關檔案匯入</a:t>
            </a:r>
            <a:endParaRPr lang="zh-TW" altLang="en-US" sz="3200" dirty="0"/>
          </a:p>
        </p:txBody>
      </p:sp>
    </p:spTree>
    <p:extLst>
      <p:ext uri="{BB962C8B-B14F-4D97-AF65-F5344CB8AC3E}">
        <p14:creationId xmlns:p14="http://schemas.microsoft.com/office/powerpoint/2010/main" val="33088440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r="3627"/>
          <a:stretch/>
        </p:blipFill>
        <p:spPr>
          <a:xfrm>
            <a:off x="314896" y="908720"/>
            <a:ext cx="8793277" cy="4774478"/>
          </a:xfrm>
          <a:prstGeom prst="rect">
            <a:avLst/>
          </a:prstGeom>
        </p:spPr>
      </p:pic>
      <p:sp>
        <p:nvSpPr>
          <p:cNvPr id="4" name="圓角矩形 3"/>
          <p:cNvSpPr/>
          <p:nvPr/>
        </p:nvSpPr>
        <p:spPr bwMode="auto">
          <a:xfrm>
            <a:off x="5769032" y="5444836"/>
            <a:ext cx="2547383" cy="36042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5" name="矩形 4"/>
          <p:cNvSpPr/>
          <p:nvPr/>
        </p:nvSpPr>
        <p:spPr>
          <a:xfrm>
            <a:off x="5332780" y="4921616"/>
            <a:ext cx="3775393" cy="523220"/>
          </a:xfrm>
          <a:prstGeom prst="rect">
            <a:avLst/>
          </a:prstGeom>
        </p:spPr>
        <p:txBody>
          <a:bodyPr wrap="none">
            <a:spAutoFit/>
          </a:bodyPr>
          <a:lstStyle/>
          <a:p>
            <a:r>
              <a:rPr lang="zh-TW" altLang="en-US" sz="2800" b="1" dirty="0">
                <a:solidFill>
                  <a:srgbClr val="FF0000"/>
                </a:solidFill>
              </a:rPr>
              <a:t>自動分析需要一點時間</a:t>
            </a:r>
          </a:p>
        </p:txBody>
      </p:sp>
      <p:sp>
        <p:nvSpPr>
          <p:cNvPr id="13" name="標題 3"/>
          <p:cNvSpPr txBox="1">
            <a:spLocks/>
          </p:cNvSpPr>
          <p:nvPr/>
        </p:nvSpPr>
        <p:spPr>
          <a:xfrm>
            <a:off x="818623" y="131120"/>
            <a:ext cx="7785825" cy="77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0" kern="1200" cap="all" baseline="0">
                <a:solidFill>
                  <a:srgbClr val="039C97"/>
                </a:solidFill>
                <a:latin typeface="+mj-lt"/>
                <a:ea typeface="+mj-ea"/>
                <a:cs typeface="+mj-cs"/>
              </a:defRPr>
            </a:lvl1pPr>
          </a:lstStyle>
          <a:p>
            <a:r>
              <a:rPr lang="zh-TW" altLang="en-US" sz="3200" smtClean="0">
                <a:latin typeface="+mj-ea"/>
              </a:rPr>
              <a:t>第二階段：將相關檔案匯入</a:t>
            </a:r>
            <a:endParaRPr lang="zh-TW" altLang="en-US" sz="3200" dirty="0"/>
          </a:p>
        </p:txBody>
      </p:sp>
    </p:spTree>
    <p:extLst>
      <p:ext uri="{BB962C8B-B14F-4D97-AF65-F5344CB8AC3E}">
        <p14:creationId xmlns:p14="http://schemas.microsoft.com/office/powerpoint/2010/main" val="520844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282758" y="1396548"/>
            <a:ext cx="8511982" cy="4613554"/>
          </a:xfrm>
          <a:prstGeom prst="rect">
            <a:avLst/>
          </a:prstGeom>
        </p:spPr>
      </p:pic>
    </p:spTree>
    <p:extLst>
      <p:ext uri="{BB962C8B-B14F-4D97-AF65-F5344CB8AC3E}">
        <p14:creationId xmlns:p14="http://schemas.microsoft.com/office/powerpoint/2010/main" val="28027175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557979" y="1289304"/>
            <a:ext cx="7840299" cy="5466918"/>
          </a:xfrm>
          <a:prstGeom prst="rect">
            <a:avLst/>
          </a:prstGeom>
        </p:spPr>
      </p:pic>
    </p:spTree>
    <p:extLst>
      <p:ext uri="{BB962C8B-B14F-4D97-AF65-F5344CB8AC3E}">
        <p14:creationId xmlns:p14="http://schemas.microsoft.com/office/powerpoint/2010/main" val="28123688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377569" y="1049866"/>
            <a:ext cx="7951322" cy="5545667"/>
          </a:xfrm>
          <a:prstGeom prst="rect">
            <a:avLst/>
          </a:prstGeom>
        </p:spPr>
      </p:pic>
    </p:spTree>
    <p:extLst>
      <p:ext uri="{BB962C8B-B14F-4D97-AF65-F5344CB8AC3E}">
        <p14:creationId xmlns:p14="http://schemas.microsoft.com/office/powerpoint/2010/main" val="41150534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394013" y="1155471"/>
            <a:ext cx="7836533" cy="5478086"/>
          </a:xfrm>
          <a:prstGeom prst="rect">
            <a:avLst/>
          </a:prstGeom>
        </p:spPr>
      </p:pic>
    </p:spTree>
    <p:extLst>
      <p:ext uri="{BB962C8B-B14F-4D97-AF65-F5344CB8AC3E}">
        <p14:creationId xmlns:p14="http://schemas.microsoft.com/office/powerpoint/2010/main" val="9021509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a:off x="167227" y="1054894"/>
            <a:ext cx="2100517" cy="5097815"/>
          </a:xfrm>
          <a:prstGeom prst="rect">
            <a:avLst/>
          </a:prstGeom>
        </p:spPr>
      </p:pic>
      <p:sp>
        <p:nvSpPr>
          <p:cNvPr id="2" name="標題 1"/>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Autopsy(1/8)</a:t>
            </a:r>
            <a:endParaRPr lang="zh-TW" altLang="en-US" sz="3900" dirty="0"/>
          </a:p>
        </p:txBody>
      </p:sp>
      <p:pic>
        <p:nvPicPr>
          <p:cNvPr id="5" name="圖片 4"/>
          <p:cNvPicPr>
            <a:picLocks noChangeAspect="1"/>
          </p:cNvPicPr>
          <p:nvPr/>
        </p:nvPicPr>
        <p:blipFill>
          <a:blip r:embed="rId4"/>
          <a:stretch>
            <a:fillRect/>
          </a:stretch>
        </p:blipFill>
        <p:spPr>
          <a:xfrm>
            <a:off x="5868144" y="1054894"/>
            <a:ext cx="2419350" cy="2933700"/>
          </a:xfrm>
          <a:prstGeom prst="rect">
            <a:avLst/>
          </a:prstGeom>
        </p:spPr>
      </p:pic>
      <p:cxnSp>
        <p:nvCxnSpPr>
          <p:cNvPr id="7" name="直線單箭頭接點 6"/>
          <p:cNvCxnSpPr/>
          <p:nvPr/>
        </p:nvCxnSpPr>
        <p:spPr bwMode="auto">
          <a:xfrm>
            <a:off x="1691680" y="2060848"/>
            <a:ext cx="4392488"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8" name="矩形 7"/>
          <p:cNvSpPr/>
          <p:nvPr/>
        </p:nvSpPr>
        <p:spPr bwMode="auto">
          <a:xfrm>
            <a:off x="179512" y="1772815"/>
            <a:ext cx="1656184" cy="77949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pic>
        <p:nvPicPr>
          <p:cNvPr id="10" name="圖片 9"/>
          <p:cNvPicPr>
            <a:picLocks noChangeAspect="1"/>
          </p:cNvPicPr>
          <p:nvPr/>
        </p:nvPicPr>
        <p:blipFill>
          <a:blip r:embed="rId5"/>
          <a:stretch>
            <a:fillRect/>
          </a:stretch>
        </p:blipFill>
        <p:spPr>
          <a:xfrm>
            <a:off x="2699792" y="2285666"/>
            <a:ext cx="2085975" cy="3990975"/>
          </a:xfrm>
          <a:prstGeom prst="rect">
            <a:avLst/>
          </a:prstGeom>
        </p:spPr>
      </p:pic>
      <p:sp>
        <p:nvSpPr>
          <p:cNvPr id="11" name="矩形 10"/>
          <p:cNvSpPr/>
          <p:nvPr/>
        </p:nvSpPr>
        <p:spPr bwMode="auto">
          <a:xfrm>
            <a:off x="179512" y="2560320"/>
            <a:ext cx="1656184" cy="506482"/>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cxnSp>
        <p:nvCxnSpPr>
          <p:cNvPr id="12" name="直線單箭頭接點 11"/>
          <p:cNvCxnSpPr/>
          <p:nvPr/>
        </p:nvCxnSpPr>
        <p:spPr bwMode="auto">
          <a:xfrm>
            <a:off x="1445813" y="2806137"/>
            <a:ext cx="1253979" cy="0"/>
          </a:xfrm>
          <a:prstGeom prst="straightConnector1">
            <a:avLst/>
          </a:prstGeom>
          <a:solidFill>
            <a:schemeClr val="accent1"/>
          </a:solidFill>
          <a:ln w="38100" cap="flat" cmpd="sng" algn="ctr">
            <a:solidFill>
              <a:srgbClr val="00B050"/>
            </a:solidFill>
            <a:prstDash val="solid"/>
            <a:round/>
            <a:headEnd type="none" w="med" len="med"/>
            <a:tailEnd type="triangle"/>
          </a:ln>
          <a:effectLst/>
        </p:spPr>
      </p:cxnSp>
      <p:sp>
        <p:nvSpPr>
          <p:cNvPr id="14" name="矩形 13"/>
          <p:cNvSpPr/>
          <p:nvPr/>
        </p:nvSpPr>
        <p:spPr bwMode="auto">
          <a:xfrm>
            <a:off x="179512" y="3066802"/>
            <a:ext cx="1656184" cy="3170510"/>
          </a:xfrm>
          <a:prstGeom prst="rect">
            <a:avLst/>
          </a:prstGeom>
          <a:no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Tree>
    <p:extLst>
      <p:ext uri="{BB962C8B-B14F-4D97-AF65-F5344CB8AC3E}">
        <p14:creationId xmlns:p14="http://schemas.microsoft.com/office/powerpoint/2010/main" val="32847824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8106" y="0"/>
            <a:ext cx="7772400" cy="955132"/>
          </a:xfrm>
        </p:spPr>
        <p:txBody>
          <a:bodyPr/>
          <a:lstStyle/>
          <a:p>
            <a:r>
              <a:rPr lang="zh-TW" altLang="en-US" dirty="0"/>
              <a:t>常用的</a:t>
            </a:r>
            <a:r>
              <a:rPr lang="en-US" altLang="zh-TW" dirty="0"/>
              <a:t>Windows Artifacts</a:t>
            </a:r>
            <a:endParaRPr lang="zh-TW" altLang="en-US" dirty="0"/>
          </a:p>
        </p:txBody>
      </p:sp>
      <p:sp>
        <p:nvSpPr>
          <p:cNvPr id="5" name="內容版面配置區 2">
            <a:extLst>
              <a:ext uri="{FF2B5EF4-FFF2-40B4-BE49-F238E27FC236}">
                <a16:creationId xmlns:a16="http://schemas.microsoft.com/office/drawing/2014/main" id="{892294F7-F215-4F15-99BE-421F1E74296F}"/>
              </a:ext>
            </a:extLst>
          </p:cNvPr>
          <p:cNvSpPr txBox="1">
            <a:spLocks/>
          </p:cNvSpPr>
          <p:nvPr/>
        </p:nvSpPr>
        <p:spPr bwMode="auto">
          <a:xfrm>
            <a:off x="143000" y="1015422"/>
            <a:ext cx="9001000" cy="56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kern="0" dirty="0">
                <a:solidFill>
                  <a:schemeClr val="tx1"/>
                </a:solidFill>
              </a:rPr>
              <a:t>常用的</a:t>
            </a:r>
            <a:r>
              <a:rPr lang="en-US" altLang="zh-TW" kern="0" dirty="0">
                <a:solidFill>
                  <a:schemeClr val="tx1"/>
                </a:solidFill>
              </a:rPr>
              <a:t>Windows Artifacts</a:t>
            </a:r>
            <a:r>
              <a:rPr lang="zh-TW" altLang="en-US" kern="0" dirty="0">
                <a:solidFill>
                  <a:schemeClr val="tx1"/>
                </a:solidFill>
              </a:rPr>
              <a:t>有</a:t>
            </a:r>
            <a:endParaRPr lang="zh-TW" altLang="en-US" i="0" kern="0" dirty="0">
              <a:solidFill>
                <a:schemeClr val="tx1"/>
              </a:solidFill>
            </a:endParaRPr>
          </a:p>
          <a:p>
            <a:pPr lvl="1"/>
            <a:r>
              <a:rPr lang="en-US" altLang="zh-TW" kern="0" dirty="0"/>
              <a:t>NTFS</a:t>
            </a:r>
            <a:r>
              <a:rPr lang="zh-TW" altLang="en-US" kern="0" dirty="0"/>
              <a:t>檔案系統的</a:t>
            </a:r>
            <a:r>
              <a:rPr lang="en-US" altLang="zh-TW" kern="0" dirty="0" smtClean="0"/>
              <a:t>Artifacts</a:t>
            </a:r>
            <a:endParaRPr lang="en-US" altLang="zh-TW" kern="0" dirty="0"/>
          </a:p>
          <a:p>
            <a:pPr lvl="1"/>
            <a:r>
              <a:rPr lang="zh-TW" altLang="en-US" kern="0" dirty="0" smtClean="0"/>
              <a:t>記憶體</a:t>
            </a:r>
            <a:r>
              <a:rPr lang="zh-TW" altLang="en-US" kern="0" dirty="0"/>
              <a:t>的</a:t>
            </a:r>
            <a:r>
              <a:rPr lang="en-US" altLang="zh-TW" kern="0" dirty="0" smtClean="0"/>
              <a:t>Artifacts</a:t>
            </a:r>
          </a:p>
          <a:p>
            <a:pPr lvl="1"/>
            <a:r>
              <a:rPr lang="zh-TW" altLang="en-US" b="1" kern="0" dirty="0" smtClean="0">
                <a:solidFill>
                  <a:srgbClr val="FF0000"/>
                </a:solidFill>
                <a:effectLst>
                  <a:outerShdw blurRad="38100" dist="38100" dir="2700000" algn="tl">
                    <a:srgbClr val="000000">
                      <a:alpha val="43137"/>
                    </a:srgbClr>
                  </a:outerShdw>
                </a:effectLst>
              </a:rPr>
              <a:t>登錄</a:t>
            </a:r>
            <a:r>
              <a:rPr lang="zh-TW" altLang="en-US" b="1" kern="0" dirty="0">
                <a:solidFill>
                  <a:srgbClr val="FF0000"/>
                </a:solidFill>
                <a:effectLst>
                  <a:outerShdw blurRad="38100" dist="38100" dir="2700000" algn="tl">
                    <a:srgbClr val="000000">
                      <a:alpha val="43137"/>
                    </a:srgbClr>
                  </a:outerShdw>
                </a:effectLst>
              </a:rPr>
              <a:t>檔</a:t>
            </a:r>
            <a:r>
              <a:rPr lang="en-US" altLang="zh-TW" b="1" kern="0" dirty="0">
                <a:solidFill>
                  <a:srgbClr val="FF0000"/>
                </a:solidFill>
                <a:effectLst>
                  <a:outerShdw blurRad="38100" dist="38100" dir="2700000" algn="tl">
                    <a:srgbClr val="000000">
                      <a:alpha val="43137"/>
                    </a:srgbClr>
                  </a:outerShdw>
                </a:effectLst>
              </a:rPr>
              <a:t>(Registry)</a:t>
            </a:r>
          </a:p>
          <a:p>
            <a:pPr lvl="1"/>
            <a:r>
              <a:rPr lang="en-US" altLang="zh-TW" kern="0" dirty="0"/>
              <a:t>Windows </a:t>
            </a:r>
            <a:r>
              <a:rPr lang="en-US" altLang="zh-TW" kern="0" dirty="0" err="1"/>
              <a:t>ShellBag</a:t>
            </a:r>
            <a:endParaRPr lang="en-US" altLang="zh-TW" kern="0" dirty="0"/>
          </a:p>
          <a:p>
            <a:pPr lvl="1"/>
            <a:r>
              <a:rPr lang="zh-TW" altLang="en-US" kern="0" dirty="0"/>
              <a:t>資源回收桶</a:t>
            </a:r>
            <a:r>
              <a:rPr lang="en-US" altLang="zh-TW" kern="0" dirty="0"/>
              <a:t>(Recycle Bin)</a:t>
            </a:r>
          </a:p>
          <a:p>
            <a:pPr lvl="1"/>
            <a:r>
              <a:rPr lang="zh-TW" altLang="en-US" b="1" kern="0" dirty="0">
                <a:solidFill>
                  <a:srgbClr val="FF0000"/>
                </a:solidFill>
                <a:effectLst>
                  <a:outerShdw blurRad="38100" dist="38100" dir="2700000" algn="tl">
                    <a:srgbClr val="000000">
                      <a:alpha val="43137"/>
                    </a:srgbClr>
                  </a:outerShdw>
                </a:effectLst>
              </a:rPr>
              <a:t>事件日誌</a:t>
            </a:r>
            <a:r>
              <a:rPr lang="en-US" altLang="zh-TW" b="1" kern="0" dirty="0">
                <a:solidFill>
                  <a:srgbClr val="FF0000"/>
                </a:solidFill>
                <a:effectLst>
                  <a:outerShdw blurRad="38100" dist="38100" dir="2700000" algn="tl">
                    <a:srgbClr val="000000">
                      <a:alpha val="43137"/>
                    </a:srgbClr>
                  </a:outerShdw>
                </a:effectLst>
              </a:rPr>
              <a:t>(Event Log)</a:t>
            </a:r>
          </a:p>
          <a:p>
            <a:pPr lvl="1"/>
            <a:r>
              <a:rPr lang="zh-TW" altLang="en-US" dirty="0"/>
              <a:t>捷徑</a:t>
            </a:r>
            <a:r>
              <a:rPr lang="en-US" altLang="zh-TW" dirty="0"/>
              <a:t>(LNK Files)</a:t>
            </a:r>
          </a:p>
          <a:p>
            <a:pPr lvl="1"/>
            <a:r>
              <a:rPr lang="en-US" altLang="zh-TW" dirty="0"/>
              <a:t>Jump Lists</a:t>
            </a:r>
          </a:p>
          <a:p>
            <a:pPr lvl="1"/>
            <a:r>
              <a:rPr lang="en-US" altLang="zh-TW" dirty="0" err="1"/>
              <a:t>Prefetch</a:t>
            </a:r>
            <a:r>
              <a:rPr lang="en-US" altLang="zh-TW" dirty="0"/>
              <a:t> Files</a:t>
            </a:r>
          </a:p>
          <a:p>
            <a:pPr lvl="1"/>
            <a:r>
              <a:rPr lang="en-US" altLang="zh-TW" b="1" dirty="0"/>
              <a:t>……..</a:t>
            </a:r>
          </a:p>
          <a:p>
            <a:pPr lvl="1"/>
            <a:endParaRPr lang="en-US" altLang="zh-TW" kern="0" dirty="0"/>
          </a:p>
        </p:txBody>
      </p:sp>
    </p:spTree>
    <p:extLst>
      <p:ext uri="{BB962C8B-B14F-4D97-AF65-F5344CB8AC3E}">
        <p14:creationId xmlns:p14="http://schemas.microsoft.com/office/powerpoint/2010/main" val="17374988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548640" y="2251393"/>
            <a:ext cx="7100108" cy="4085676"/>
          </a:xfrm>
          <a:prstGeom prst="rect">
            <a:avLst/>
          </a:prstGeom>
        </p:spPr>
      </p:pic>
      <p:sp>
        <p:nvSpPr>
          <p:cNvPr id="4" name="矩形 3"/>
          <p:cNvSpPr/>
          <p:nvPr/>
        </p:nvSpPr>
        <p:spPr>
          <a:xfrm>
            <a:off x="339924" y="1007616"/>
            <a:ext cx="5291833" cy="954107"/>
          </a:xfrm>
          <a:prstGeom prst="rect">
            <a:avLst/>
          </a:prstGeom>
        </p:spPr>
        <p:txBody>
          <a:bodyPr wrap="none">
            <a:spAutoFit/>
          </a:bodyPr>
          <a:lstStyle/>
          <a:p>
            <a:r>
              <a:rPr lang="zh-TW" altLang="en-US" sz="2800" kern="0" dirty="0">
                <a:latin typeface="+mn-ea"/>
              </a:rPr>
              <a:t>問題</a:t>
            </a:r>
            <a:r>
              <a:rPr lang="en-US" altLang="zh-TW" sz="2800" kern="0" dirty="0">
                <a:latin typeface="+mn-ea"/>
              </a:rPr>
              <a:t>1. </a:t>
            </a:r>
            <a:r>
              <a:rPr lang="zh-TW" altLang="en-US" sz="2800" kern="0" dirty="0">
                <a:latin typeface="+mn-ea"/>
              </a:rPr>
              <a:t>標的物的雜湊值是多少？</a:t>
            </a:r>
            <a:endParaRPr lang="en-US" altLang="zh-TW" sz="2800" kern="0" dirty="0">
              <a:latin typeface="+mn-ea"/>
            </a:endParaRPr>
          </a:p>
          <a:p>
            <a:r>
              <a:rPr lang="zh-TW" altLang="en-US" sz="2800" kern="0" dirty="0">
                <a:latin typeface="+mn-ea"/>
              </a:rPr>
              <a:t>使用哪一種雜湊函數？</a:t>
            </a:r>
            <a:r>
              <a:rPr lang="en-US" altLang="zh-TW" sz="2800" kern="0" dirty="0">
                <a:latin typeface="+mn-ea"/>
              </a:rPr>
              <a:t>(</a:t>
            </a:r>
            <a:r>
              <a:rPr lang="zh-TW" altLang="en-US" sz="2800" kern="0" dirty="0">
                <a:latin typeface="+mn-ea"/>
              </a:rPr>
              <a:t>原第</a:t>
            </a:r>
            <a:r>
              <a:rPr lang="en-US" altLang="zh-TW" sz="2800" kern="0" dirty="0">
                <a:latin typeface="+mn-ea"/>
              </a:rPr>
              <a:t>1</a:t>
            </a:r>
            <a:r>
              <a:rPr lang="zh-TW" altLang="en-US" sz="2800" kern="0" dirty="0">
                <a:latin typeface="+mn-ea"/>
              </a:rPr>
              <a:t>題</a:t>
            </a:r>
            <a:r>
              <a:rPr lang="en-US" altLang="zh-TW" sz="2800" kern="0" dirty="0">
                <a:latin typeface="+mn-ea"/>
              </a:rPr>
              <a:t>)</a:t>
            </a:r>
            <a:endParaRPr lang="zh-TW" altLang="en-US" sz="2800" dirty="0">
              <a:latin typeface="+mn-ea"/>
            </a:endParaRPr>
          </a:p>
        </p:txBody>
      </p:sp>
      <p:sp>
        <p:nvSpPr>
          <p:cNvPr id="5" name="矩形 4"/>
          <p:cNvSpPr/>
          <p:nvPr/>
        </p:nvSpPr>
        <p:spPr bwMode="auto">
          <a:xfrm>
            <a:off x="3820723" y="5087389"/>
            <a:ext cx="2448272" cy="33251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6" name="矩形 5"/>
          <p:cNvSpPr/>
          <p:nvPr/>
        </p:nvSpPr>
        <p:spPr>
          <a:xfrm>
            <a:off x="1835696" y="3068960"/>
            <a:ext cx="415498" cy="369332"/>
          </a:xfrm>
          <a:prstGeom prst="rect">
            <a:avLst/>
          </a:prstGeom>
        </p:spPr>
        <p:txBody>
          <a:bodyPr wrap="none">
            <a:spAutoFit/>
          </a:bodyPr>
          <a:lstStyle/>
          <a:p>
            <a:r>
              <a:rPr lang="zh-TW" altLang="en-US" b="1" dirty="0">
                <a:solidFill>
                  <a:srgbClr val="FF0000"/>
                </a:solidFill>
                <a:latin typeface="Calibri" panose="020F0502020204030204" pitchFamily="34" charset="0"/>
                <a:cs typeface="Calibri" panose="020F0502020204030204" pitchFamily="34" charset="0"/>
              </a:rPr>
              <a:t>①</a:t>
            </a:r>
            <a:endParaRPr lang="zh-TW" altLang="en-US" dirty="0"/>
          </a:p>
        </p:txBody>
      </p:sp>
      <p:sp>
        <p:nvSpPr>
          <p:cNvPr id="7" name="矩形 6"/>
          <p:cNvSpPr/>
          <p:nvPr/>
        </p:nvSpPr>
        <p:spPr>
          <a:xfrm>
            <a:off x="4837110" y="2884294"/>
            <a:ext cx="415498" cy="369332"/>
          </a:xfrm>
          <a:prstGeom prst="rect">
            <a:avLst/>
          </a:prstGeom>
        </p:spPr>
        <p:txBody>
          <a:bodyPr wrap="none">
            <a:spAutoFit/>
          </a:bodyPr>
          <a:lstStyle/>
          <a:p>
            <a:r>
              <a:rPr lang="zh-TW" altLang="en-US" b="1" dirty="0">
                <a:solidFill>
                  <a:srgbClr val="FF0000"/>
                </a:solidFill>
                <a:latin typeface="Calibri" panose="020F0502020204030204" pitchFamily="34" charset="0"/>
                <a:cs typeface="Calibri" panose="020F0502020204030204" pitchFamily="34" charset="0"/>
              </a:rPr>
              <a:t>②</a:t>
            </a:r>
            <a:endParaRPr lang="zh-TW" altLang="en-US" dirty="0"/>
          </a:p>
        </p:txBody>
      </p:sp>
      <p:sp>
        <p:nvSpPr>
          <p:cNvPr id="8" name="矩形 7"/>
          <p:cNvSpPr/>
          <p:nvPr/>
        </p:nvSpPr>
        <p:spPr>
          <a:xfrm>
            <a:off x="7630775" y="2984510"/>
            <a:ext cx="415498" cy="369332"/>
          </a:xfrm>
          <a:prstGeom prst="rect">
            <a:avLst/>
          </a:prstGeom>
        </p:spPr>
        <p:txBody>
          <a:bodyPr wrap="none">
            <a:spAutoFit/>
          </a:bodyPr>
          <a:lstStyle/>
          <a:p>
            <a:r>
              <a:rPr lang="zh-TW" altLang="en-US" b="1" dirty="0">
                <a:solidFill>
                  <a:srgbClr val="FF0000"/>
                </a:solidFill>
                <a:latin typeface="PMingLiU" panose="02020500000000000000" pitchFamily="18" charset="-120"/>
                <a:ea typeface="PMingLiU" panose="02020500000000000000" pitchFamily="18" charset="-120"/>
                <a:cs typeface="Calibri" panose="020F0502020204030204" pitchFamily="34" charset="0"/>
              </a:rPr>
              <a:t>③</a:t>
            </a:r>
            <a:endParaRPr lang="zh-TW" altLang="en-US" dirty="0">
              <a:solidFill>
                <a:srgbClr val="FF0000"/>
              </a:solidFill>
            </a:endParaRPr>
          </a:p>
        </p:txBody>
      </p:sp>
      <p:sp>
        <p:nvSpPr>
          <p:cNvPr id="9" name="矩形 8"/>
          <p:cNvSpPr/>
          <p:nvPr/>
        </p:nvSpPr>
        <p:spPr>
          <a:xfrm>
            <a:off x="6268995" y="5160806"/>
            <a:ext cx="646331" cy="369332"/>
          </a:xfrm>
          <a:prstGeom prst="rect">
            <a:avLst/>
          </a:prstGeom>
        </p:spPr>
        <p:txBody>
          <a:bodyPr wrap="none">
            <a:spAutoFit/>
          </a:bodyPr>
          <a:lstStyle/>
          <a:p>
            <a:r>
              <a:rPr lang="zh-TW" altLang="en-US" b="1" dirty="0">
                <a:solidFill>
                  <a:srgbClr val="FF0000"/>
                </a:solidFill>
              </a:rPr>
              <a:t>答案</a:t>
            </a:r>
          </a:p>
        </p:txBody>
      </p:sp>
      <p:sp>
        <p:nvSpPr>
          <p:cNvPr id="12" name="標題 1">
            <a:extLst>
              <a:ext uri="{FF2B5EF4-FFF2-40B4-BE49-F238E27FC236}">
                <a16:creationId xmlns:a16="http://schemas.microsoft.com/office/drawing/2014/main" id="{91246A04-7194-4715-A6A8-25149DE6107E}"/>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Autopsy(2/8)</a:t>
            </a:r>
            <a:endParaRPr lang="zh-TW" altLang="en-US" sz="3900" dirty="0"/>
          </a:p>
        </p:txBody>
      </p:sp>
    </p:spTree>
    <p:extLst>
      <p:ext uri="{BB962C8B-B14F-4D97-AF65-F5344CB8AC3E}">
        <p14:creationId xmlns:p14="http://schemas.microsoft.com/office/powerpoint/2010/main" val="23524404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354" y="1107696"/>
            <a:ext cx="8941871" cy="523220"/>
          </a:xfrm>
          <a:prstGeom prst="rect">
            <a:avLst/>
          </a:prstGeom>
        </p:spPr>
        <p:txBody>
          <a:bodyPr wrap="none">
            <a:spAutoFit/>
          </a:bodyPr>
          <a:lstStyle/>
          <a:p>
            <a:pPr algn="just"/>
            <a:r>
              <a:rPr lang="zh-TW" altLang="en-US" sz="2800" dirty="0"/>
              <a:t>問題</a:t>
            </a:r>
            <a:r>
              <a:rPr lang="en-US" altLang="zh-TW" sz="2800" dirty="0"/>
              <a:t>2</a:t>
            </a:r>
            <a:r>
              <a:rPr lang="zh-TW" altLang="en-US" sz="2800" dirty="0"/>
              <a:t>：電腦使用什麼作業系統？是</a:t>
            </a:r>
            <a:r>
              <a:rPr lang="en-US" altLang="zh-TW" sz="2800" dirty="0"/>
              <a:t>32</a:t>
            </a:r>
            <a:r>
              <a:rPr lang="zh-TW" altLang="en-US" sz="2800" dirty="0"/>
              <a:t>位元還是</a:t>
            </a:r>
            <a:r>
              <a:rPr lang="en-US" altLang="zh-TW" sz="2800" dirty="0"/>
              <a:t>64</a:t>
            </a:r>
            <a:r>
              <a:rPr lang="zh-TW" altLang="en-US" sz="2800" dirty="0"/>
              <a:t>位元</a:t>
            </a:r>
            <a:r>
              <a:rPr lang="en-US" altLang="zh-TW" sz="2800" dirty="0"/>
              <a:t>?</a:t>
            </a:r>
            <a:endParaRPr lang="zh-TW" altLang="en-US" sz="2800" dirty="0"/>
          </a:p>
        </p:txBody>
      </p:sp>
      <p:sp>
        <p:nvSpPr>
          <p:cNvPr id="7" name="標題 1">
            <a:extLst>
              <a:ext uri="{FF2B5EF4-FFF2-40B4-BE49-F238E27FC236}">
                <a16:creationId xmlns:a16="http://schemas.microsoft.com/office/drawing/2014/main" id="{E90C04CC-AADE-4387-BBA5-F259AA04EFE2}"/>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Autopsy(3/8)</a:t>
            </a:r>
            <a:endParaRPr lang="zh-TW" altLang="en-US" sz="3900" dirty="0"/>
          </a:p>
        </p:txBody>
      </p:sp>
      <p:pic>
        <p:nvPicPr>
          <p:cNvPr id="2" name="圖片 1"/>
          <p:cNvPicPr>
            <a:picLocks noChangeAspect="1"/>
          </p:cNvPicPr>
          <p:nvPr/>
        </p:nvPicPr>
        <p:blipFill>
          <a:blip r:embed="rId3"/>
          <a:stretch>
            <a:fillRect/>
          </a:stretch>
        </p:blipFill>
        <p:spPr>
          <a:xfrm>
            <a:off x="0" y="2136684"/>
            <a:ext cx="9144000" cy="3629729"/>
          </a:xfrm>
          <a:prstGeom prst="rect">
            <a:avLst/>
          </a:prstGeom>
        </p:spPr>
      </p:pic>
    </p:spTree>
    <p:extLst>
      <p:ext uri="{BB962C8B-B14F-4D97-AF65-F5344CB8AC3E}">
        <p14:creationId xmlns:p14="http://schemas.microsoft.com/office/powerpoint/2010/main" val="1956053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157942" y="1834370"/>
            <a:ext cx="8986058" cy="4089463"/>
          </a:xfrm>
          <a:prstGeom prst="rect">
            <a:avLst/>
          </a:prstGeom>
        </p:spPr>
      </p:pic>
      <p:sp>
        <p:nvSpPr>
          <p:cNvPr id="4" name="矩形 3"/>
          <p:cNvSpPr/>
          <p:nvPr/>
        </p:nvSpPr>
        <p:spPr>
          <a:xfrm>
            <a:off x="251520" y="1109935"/>
            <a:ext cx="6452407" cy="523220"/>
          </a:xfrm>
          <a:prstGeom prst="rect">
            <a:avLst/>
          </a:prstGeom>
        </p:spPr>
        <p:txBody>
          <a:bodyPr wrap="none">
            <a:spAutoFit/>
          </a:bodyPr>
          <a:lstStyle/>
          <a:p>
            <a:r>
              <a:rPr lang="zh-TW" altLang="en-US" sz="2800" kern="0" dirty="0"/>
              <a:t>問題</a:t>
            </a:r>
            <a:r>
              <a:rPr lang="en-US" altLang="zh-TW" sz="2800" kern="0" dirty="0"/>
              <a:t>3.</a:t>
            </a:r>
            <a:r>
              <a:rPr lang="zh-TW" altLang="en-US" sz="2800" kern="0" dirty="0"/>
              <a:t>電腦裡記錄了多少個帳戶</a:t>
            </a:r>
            <a:r>
              <a:rPr lang="en-US" altLang="zh-TW" sz="2800" kern="0" dirty="0"/>
              <a:t>(</a:t>
            </a:r>
            <a:r>
              <a:rPr lang="zh-TW" altLang="en-US" sz="2800" kern="0" dirty="0"/>
              <a:t>總數</a:t>
            </a:r>
            <a:r>
              <a:rPr lang="en-US" altLang="zh-TW" sz="2800" kern="0" dirty="0"/>
              <a:t>)</a:t>
            </a:r>
            <a:r>
              <a:rPr lang="zh-TW" altLang="en-US" sz="2800" kern="0" dirty="0"/>
              <a:t>？</a:t>
            </a:r>
            <a:endParaRPr lang="zh-TW" altLang="en-US" sz="2800" dirty="0"/>
          </a:p>
        </p:txBody>
      </p:sp>
      <p:sp>
        <p:nvSpPr>
          <p:cNvPr id="5" name="矩形 4"/>
          <p:cNvSpPr/>
          <p:nvPr/>
        </p:nvSpPr>
        <p:spPr bwMode="auto">
          <a:xfrm>
            <a:off x="3281114" y="2941646"/>
            <a:ext cx="3950959" cy="1289531"/>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8" name="標題 1">
            <a:extLst>
              <a:ext uri="{FF2B5EF4-FFF2-40B4-BE49-F238E27FC236}">
                <a16:creationId xmlns:a16="http://schemas.microsoft.com/office/drawing/2014/main" id="{B5094BC0-F8F5-4E30-8512-0E802512D679}"/>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Autopsy(4/8)</a:t>
            </a:r>
            <a:endParaRPr lang="zh-TW" altLang="en-US" sz="3900" dirty="0"/>
          </a:p>
        </p:txBody>
      </p:sp>
    </p:spTree>
    <p:extLst>
      <p:ext uri="{BB962C8B-B14F-4D97-AF65-F5344CB8AC3E}">
        <p14:creationId xmlns:p14="http://schemas.microsoft.com/office/powerpoint/2010/main" val="26247188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1109935"/>
            <a:ext cx="7388561" cy="523220"/>
          </a:xfrm>
          <a:prstGeom prst="rect">
            <a:avLst/>
          </a:prstGeom>
        </p:spPr>
        <p:txBody>
          <a:bodyPr wrap="none">
            <a:spAutoFit/>
          </a:bodyPr>
          <a:lstStyle/>
          <a:p>
            <a:r>
              <a:rPr lang="zh-TW" altLang="en-US" sz="2800" kern="0" dirty="0"/>
              <a:t>問題</a:t>
            </a:r>
            <a:r>
              <a:rPr lang="en-US" altLang="zh-TW" sz="2800" kern="0" dirty="0"/>
              <a:t>4. </a:t>
            </a:r>
            <a:r>
              <a:rPr lang="zh-TW" altLang="en-US" sz="2800" kern="0" dirty="0"/>
              <a:t>最常使用電腦的使用者的帳號名稱是？</a:t>
            </a:r>
            <a:endParaRPr lang="zh-TW" altLang="en-US" sz="2800" dirty="0"/>
          </a:p>
        </p:txBody>
      </p:sp>
      <p:pic>
        <p:nvPicPr>
          <p:cNvPr id="6" name="圖片 5"/>
          <p:cNvPicPr>
            <a:picLocks noChangeAspect="1"/>
          </p:cNvPicPr>
          <p:nvPr/>
        </p:nvPicPr>
        <p:blipFill>
          <a:blip r:embed="rId3"/>
          <a:stretch>
            <a:fillRect/>
          </a:stretch>
        </p:blipFill>
        <p:spPr>
          <a:xfrm>
            <a:off x="107504" y="1988840"/>
            <a:ext cx="8916655" cy="4248472"/>
          </a:xfrm>
          <a:prstGeom prst="rect">
            <a:avLst/>
          </a:prstGeom>
        </p:spPr>
      </p:pic>
      <p:sp>
        <p:nvSpPr>
          <p:cNvPr id="7" name="矩形 6"/>
          <p:cNvSpPr/>
          <p:nvPr/>
        </p:nvSpPr>
        <p:spPr bwMode="auto">
          <a:xfrm>
            <a:off x="3945800" y="2914278"/>
            <a:ext cx="504056" cy="1368152"/>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8" name="標題 1">
            <a:extLst>
              <a:ext uri="{FF2B5EF4-FFF2-40B4-BE49-F238E27FC236}">
                <a16:creationId xmlns:a16="http://schemas.microsoft.com/office/drawing/2014/main" id="{37AE440A-EAFA-4955-8740-A6C76D1BB2F7}"/>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Autopsy(5/8)</a:t>
            </a:r>
            <a:endParaRPr lang="zh-TW" altLang="en-US" sz="3900" dirty="0"/>
          </a:p>
        </p:txBody>
      </p:sp>
    </p:spTree>
    <p:extLst>
      <p:ext uri="{BB962C8B-B14F-4D97-AF65-F5344CB8AC3E}">
        <p14:creationId xmlns:p14="http://schemas.microsoft.com/office/powerpoint/2010/main" val="36140211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a:blip r:embed="rId3"/>
          <a:stretch>
            <a:fillRect/>
          </a:stretch>
        </p:blipFill>
        <p:spPr>
          <a:xfrm>
            <a:off x="737825" y="1556792"/>
            <a:ext cx="6243358" cy="4947890"/>
          </a:xfrm>
          <a:prstGeom prst="rect">
            <a:avLst/>
          </a:prstGeom>
        </p:spPr>
      </p:pic>
      <p:sp>
        <p:nvSpPr>
          <p:cNvPr id="4" name="矩形 3"/>
          <p:cNvSpPr/>
          <p:nvPr/>
        </p:nvSpPr>
        <p:spPr>
          <a:xfrm>
            <a:off x="251520" y="1109935"/>
            <a:ext cx="7776488" cy="523220"/>
          </a:xfrm>
          <a:prstGeom prst="rect">
            <a:avLst/>
          </a:prstGeom>
        </p:spPr>
        <p:txBody>
          <a:bodyPr wrap="none">
            <a:spAutoFit/>
          </a:bodyPr>
          <a:lstStyle/>
          <a:p>
            <a:r>
              <a:rPr lang="zh-TW" altLang="en-US" sz="2800" kern="0" dirty="0"/>
              <a:t>問題</a:t>
            </a:r>
            <a:r>
              <a:rPr lang="en-US" altLang="zh-TW" sz="2800" kern="0" dirty="0"/>
              <a:t>5. </a:t>
            </a:r>
            <a:r>
              <a:rPr lang="zh-TW" altLang="en-US" sz="2800" kern="0" dirty="0"/>
              <a:t>找到</a:t>
            </a:r>
            <a:r>
              <a:rPr lang="en-US" altLang="zh-TW" sz="2800" kern="0" dirty="0"/>
              <a:t>6</a:t>
            </a:r>
            <a:r>
              <a:rPr lang="zh-TW" altLang="en-US" sz="2800" kern="0" dirty="0"/>
              <a:t>個可能用於駭客攻擊的已安裝程式</a:t>
            </a:r>
            <a:endParaRPr lang="zh-TW" altLang="en-US" sz="2800" dirty="0"/>
          </a:p>
        </p:txBody>
      </p:sp>
      <p:sp>
        <p:nvSpPr>
          <p:cNvPr id="7" name="矩形 6"/>
          <p:cNvSpPr/>
          <p:nvPr/>
        </p:nvSpPr>
        <p:spPr>
          <a:xfrm>
            <a:off x="1816816" y="3699586"/>
            <a:ext cx="415498" cy="369332"/>
          </a:xfrm>
          <a:prstGeom prst="rect">
            <a:avLst/>
          </a:prstGeom>
        </p:spPr>
        <p:txBody>
          <a:bodyPr wrap="none">
            <a:spAutoFit/>
          </a:bodyPr>
          <a:lstStyle/>
          <a:p>
            <a:r>
              <a:rPr lang="zh-TW" altLang="en-US" b="1" dirty="0">
                <a:solidFill>
                  <a:srgbClr val="FF0000"/>
                </a:solidFill>
                <a:latin typeface="Calibri" panose="020F0502020204030204" pitchFamily="34" charset="0"/>
                <a:cs typeface="Calibri" panose="020F0502020204030204" pitchFamily="34" charset="0"/>
              </a:rPr>
              <a:t>①</a:t>
            </a:r>
            <a:endParaRPr lang="zh-TW" altLang="en-US" dirty="0"/>
          </a:p>
        </p:txBody>
      </p:sp>
      <p:sp>
        <p:nvSpPr>
          <p:cNvPr id="8" name="矩形 7"/>
          <p:cNvSpPr/>
          <p:nvPr/>
        </p:nvSpPr>
        <p:spPr>
          <a:xfrm>
            <a:off x="3942826" y="2204864"/>
            <a:ext cx="415498" cy="369332"/>
          </a:xfrm>
          <a:prstGeom prst="rect">
            <a:avLst/>
          </a:prstGeom>
        </p:spPr>
        <p:txBody>
          <a:bodyPr wrap="none">
            <a:spAutoFit/>
          </a:bodyPr>
          <a:lstStyle/>
          <a:p>
            <a:r>
              <a:rPr lang="zh-TW" altLang="en-US" b="1" dirty="0">
                <a:solidFill>
                  <a:srgbClr val="FF0000"/>
                </a:solidFill>
                <a:latin typeface="Calibri" panose="020F0502020204030204" pitchFamily="34" charset="0"/>
                <a:cs typeface="Calibri" panose="020F0502020204030204" pitchFamily="34" charset="0"/>
              </a:rPr>
              <a:t>②</a:t>
            </a:r>
            <a:endParaRPr lang="zh-TW" altLang="en-US" dirty="0"/>
          </a:p>
        </p:txBody>
      </p:sp>
      <p:sp>
        <p:nvSpPr>
          <p:cNvPr id="10" name="矩形 9"/>
          <p:cNvSpPr/>
          <p:nvPr/>
        </p:nvSpPr>
        <p:spPr bwMode="auto">
          <a:xfrm>
            <a:off x="3726802" y="2132856"/>
            <a:ext cx="1470372" cy="460851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cxnSp>
        <p:nvCxnSpPr>
          <p:cNvPr id="12" name="直線單箭頭接點 11"/>
          <p:cNvCxnSpPr/>
          <p:nvPr/>
        </p:nvCxnSpPr>
        <p:spPr bwMode="auto">
          <a:xfrm>
            <a:off x="3399109" y="4298709"/>
            <a:ext cx="306930"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3" name="直線單箭頭接點 12"/>
          <p:cNvCxnSpPr/>
          <p:nvPr/>
        </p:nvCxnSpPr>
        <p:spPr bwMode="auto">
          <a:xfrm>
            <a:off x="3517886" y="3110523"/>
            <a:ext cx="306930"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14" name="矩形 13"/>
          <p:cNvSpPr/>
          <p:nvPr/>
        </p:nvSpPr>
        <p:spPr>
          <a:xfrm>
            <a:off x="5329876" y="1603276"/>
            <a:ext cx="2239558" cy="1754326"/>
          </a:xfrm>
          <a:prstGeom prst="rect">
            <a:avLst/>
          </a:prstGeom>
          <a:solidFill>
            <a:schemeClr val="bg1"/>
          </a:solidFill>
        </p:spPr>
        <p:txBody>
          <a:bodyPr wrap="square">
            <a:spAutoFit/>
          </a:bodyPr>
          <a:lstStyle/>
          <a:p>
            <a:pPr marL="342900" indent="-342900">
              <a:buAutoNum type="arabicPeriod"/>
            </a:pPr>
            <a:r>
              <a:rPr lang="en-US" altLang="zh-TW" dirty="0"/>
              <a:t>123WASP</a:t>
            </a:r>
          </a:p>
          <a:p>
            <a:pPr marL="342900" indent="-342900">
              <a:buAutoNum type="arabicPeriod"/>
            </a:pPr>
            <a:r>
              <a:rPr lang="en-US" altLang="zh-TW" dirty="0"/>
              <a:t>Anonymizer</a:t>
            </a:r>
          </a:p>
          <a:p>
            <a:pPr marL="342900" indent="-342900">
              <a:buAutoNum type="arabicPeriod"/>
            </a:pPr>
            <a:r>
              <a:rPr lang="en-US" altLang="zh-TW" dirty="0"/>
              <a:t>Cain</a:t>
            </a:r>
          </a:p>
          <a:p>
            <a:pPr marL="342900" indent="-342900">
              <a:buAutoNum type="arabicPeriod"/>
            </a:pPr>
            <a:r>
              <a:rPr lang="en-US" altLang="zh-TW" dirty="0"/>
              <a:t>Ethereal</a:t>
            </a:r>
          </a:p>
          <a:p>
            <a:pPr marL="342900" indent="-342900">
              <a:buAutoNum type="arabicPeriod"/>
            </a:pPr>
            <a:r>
              <a:rPr lang="en-US" altLang="zh-TW" dirty="0" err="1"/>
              <a:t>Look@LAN</a:t>
            </a:r>
            <a:endParaRPr lang="en-US" altLang="zh-TW" dirty="0"/>
          </a:p>
          <a:p>
            <a:pPr marL="342900" indent="-342900">
              <a:buAutoNum type="arabicPeriod"/>
            </a:pPr>
            <a:r>
              <a:rPr lang="en-US" altLang="zh-TW" dirty="0" err="1"/>
              <a:t>NetStumbler</a:t>
            </a:r>
            <a:endParaRPr lang="zh-TW" altLang="en-US" dirty="0"/>
          </a:p>
        </p:txBody>
      </p:sp>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Autopsy(6/8)</a:t>
            </a:r>
            <a:endParaRPr lang="zh-TW" altLang="en-US" sz="3900" dirty="0"/>
          </a:p>
        </p:txBody>
      </p:sp>
    </p:spTree>
    <p:extLst>
      <p:ext uri="{BB962C8B-B14F-4D97-AF65-F5344CB8AC3E}">
        <p14:creationId xmlns:p14="http://schemas.microsoft.com/office/powerpoint/2010/main" val="7210481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lstStyle/>
          <a:p>
            <a:pPr marL="342900" indent="-342900">
              <a:buAutoNum type="arabicPeriod"/>
            </a:pPr>
            <a:r>
              <a:rPr lang="en-US" altLang="zh-TW" sz="4000" dirty="0"/>
              <a:t>123WASP</a:t>
            </a:r>
          </a:p>
        </p:txBody>
      </p:sp>
      <p:sp>
        <p:nvSpPr>
          <p:cNvPr id="3" name="文字方塊 2"/>
          <p:cNvSpPr txBox="1"/>
          <p:nvPr/>
        </p:nvSpPr>
        <p:spPr>
          <a:xfrm>
            <a:off x="216506" y="1170908"/>
            <a:ext cx="8672887" cy="338554"/>
          </a:xfrm>
          <a:prstGeom prst="rect">
            <a:avLst/>
          </a:prstGeom>
          <a:noFill/>
        </p:spPr>
        <p:txBody>
          <a:bodyPr wrap="none" rtlCol="0">
            <a:spAutoFit/>
          </a:bodyPr>
          <a:lstStyle/>
          <a:p>
            <a:r>
              <a:rPr lang="zh-TW" altLang="en-US" sz="1600" dirty="0" smtClean="0"/>
              <a:t>參考文獻</a:t>
            </a:r>
            <a:r>
              <a:rPr lang="en-US" altLang="zh-TW" sz="1600" dirty="0"/>
              <a:t>:https://www.majorgeeks.com/files/details/123_write_all_stored_passwords.html</a:t>
            </a:r>
            <a:endParaRPr lang="zh-TW" altLang="en-US" sz="1600" dirty="0"/>
          </a:p>
        </p:txBody>
      </p:sp>
      <p:sp>
        <p:nvSpPr>
          <p:cNvPr id="4" name="文字方塊 3"/>
          <p:cNvSpPr txBox="1"/>
          <p:nvPr/>
        </p:nvSpPr>
        <p:spPr>
          <a:xfrm>
            <a:off x="292676" y="1704109"/>
            <a:ext cx="8520546" cy="3139321"/>
          </a:xfrm>
          <a:prstGeom prst="rect">
            <a:avLst/>
          </a:prstGeom>
          <a:noFill/>
        </p:spPr>
        <p:txBody>
          <a:bodyPr wrap="square" rtlCol="0">
            <a:spAutoFit/>
          </a:bodyPr>
          <a:lstStyle/>
          <a:p>
            <a:r>
              <a:rPr lang="en-US" altLang="zh-TW"/>
              <a:t>123 Write All Stored Passwords (WASP) will display all passwords of the currently logged on user that are stored in the Microsoft PWL file.</a:t>
            </a:r>
            <a:br>
              <a:rPr lang="en-US" altLang="zh-TW"/>
            </a:br>
            <a:r>
              <a:rPr lang="en-US" altLang="zh-TW"/>
              <a:t/>
            </a:r>
            <a:br>
              <a:rPr lang="en-US" altLang="zh-TW"/>
            </a:br>
            <a:r>
              <a:rPr lang="en-US" altLang="zh-TW"/>
              <a:t>123 Write All Stored Passwords (WASP) allows the supervision / convenient deletion of this file to improve the security/privacy of your PC. It is also very useful for educational purposes about computer security. In the documentation you also find helpful facts about the Microsoft PWL file in general.</a:t>
            </a:r>
          </a:p>
          <a:p>
            <a:r>
              <a:rPr lang="en-US" altLang="zh-TW"/>
              <a:t/>
            </a:r>
            <a:br>
              <a:rPr lang="en-US" altLang="zh-TW"/>
            </a:br>
            <a:r>
              <a:rPr lang="en-US" altLang="zh-TW"/>
              <a:t/>
            </a:r>
            <a:br>
              <a:rPr lang="en-US" altLang="zh-TW"/>
            </a:br>
            <a:r>
              <a:rPr lang="en-US" altLang="zh-TW" b="1"/>
              <a:t>Limitations:</a:t>
            </a:r>
            <a:r>
              <a:rPr lang="en-US" altLang="zh-TW"/>
              <a:t/>
            </a:r>
            <a:br>
              <a:rPr lang="en-US" altLang="zh-TW"/>
            </a:br>
            <a:r>
              <a:rPr lang="en-US" altLang="zh-TW"/>
              <a:t>No longer updated. Failed to install on Windows 10.</a:t>
            </a:r>
            <a:endParaRPr lang="zh-TW" altLang="en-US" dirty="0"/>
          </a:p>
        </p:txBody>
      </p:sp>
    </p:spTree>
    <p:extLst>
      <p:ext uri="{BB962C8B-B14F-4D97-AF65-F5344CB8AC3E}">
        <p14:creationId xmlns:p14="http://schemas.microsoft.com/office/powerpoint/2010/main" val="26468942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lstStyle/>
          <a:p>
            <a:pPr marL="342900" indent="-342900">
              <a:buAutoNum type="arabicPeriod"/>
            </a:pPr>
            <a:r>
              <a:rPr lang="en-US" altLang="zh-TW" sz="4000" dirty="0"/>
              <a:t>123WASP</a:t>
            </a:r>
          </a:p>
        </p:txBody>
      </p:sp>
      <p:sp>
        <p:nvSpPr>
          <p:cNvPr id="3" name="文字方塊 2"/>
          <p:cNvSpPr txBox="1"/>
          <p:nvPr/>
        </p:nvSpPr>
        <p:spPr>
          <a:xfrm>
            <a:off x="216506" y="1170908"/>
            <a:ext cx="8672887" cy="338554"/>
          </a:xfrm>
          <a:prstGeom prst="rect">
            <a:avLst/>
          </a:prstGeom>
          <a:noFill/>
        </p:spPr>
        <p:txBody>
          <a:bodyPr wrap="none" rtlCol="0">
            <a:spAutoFit/>
          </a:bodyPr>
          <a:lstStyle/>
          <a:p>
            <a:r>
              <a:rPr lang="zh-TW" altLang="en-US" sz="1600" dirty="0" smtClean="0"/>
              <a:t>參考文獻</a:t>
            </a:r>
            <a:r>
              <a:rPr lang="en-US" altLang="zh-TW" sz="1600" dirty="0"/>
              <a:t>:https://www.majorgeeks.com/files/details/123_write_all_stored_passwords.html</a:t>
            </a:r>
            <a:endParaRPr lang="zh-TW" altLang="en-US" sz="1600" dirty="0"/>
          </a:p>
        </p:txBody>
      </p:sp>
      <p:sp>
        <p:nvSpPr>
          <p:cNvPr id="4" name="文字方塊 3"/>
          <p:cNvSpPr txBox="1"/>
          <p:nvPr/>
        </p:nvSpPr>
        <p:spPr>
          <a:xfrm>
            <a:off x="292676" y="1704109"/>
            <a:ext cx="8520546" cy="2862322"/>
          </a:xfrm>
          <a:prstGeom prst="rect">
            <a:avLst/>
          </a:prstGeom>
          <a:noFill/>
        </p:spPr>
        <p:txBody>
          <a:bodyPr wrap="square" rtlCol="0">
            <a:spAutoFit/>
          </a:bodyPr>
          <a:lstStyle/>
          <a:p>
            <a:r>
              <a:rPr lang="en-US" altLang="zh-TW" dirty="0"/>
              <a:t>123 </a:t>
            </a:r>
            <a:r>
              <a:rPr lang="zh-TW" altLang="en-US" dirty="0"/>
              <a:t>寫入所有儲存的密碼 </a:t>
            </a:r>
            <a:r>
              <a:rPr lang="en-US" altLang="zh-TW" dirty="0"/>
              <a:t>(WASP) </a:t>
            </a:r>
            <a:r>
              <a:rPr lang="zh-TW" altLang="en-US" dirty="0"/>
              <a:t>將顯示儲存在 </a:t>
            </a:r>
            <a:r>
              <a:rPr lang="en-US" altLang="zh-TW" dirty="0"/>
              <a:t>Microsoft PWL </a:t>
            </a:r>
            <a:r>
              <a:rPr lang="zh-TW" altLang="en-US" dirty="0"/>
              <a:t>檔案中的目前登入使用者的所有密碼。</a:t>
            </a:r>
            <a:br>
              <a:rPr lang="zh-TW" altLang="en-US" dirty="0"/>
            </a:br>
            <a:r>
              <a:rPr lang="zh-TW" altLang="en-US" dirty="0"/>
              <a:t/>
            </a:r>
            <a:br>
              <a:rPr lang="zh-TW" altLang="en-US" dirty="0"/>
            </a:br>
            <a:r>
              <a:rPr lang="en-US" altLang="zh-TW" dirty="0"/>
              <a:t>123 </a:t>
            </a:r>
            <a:r>
              <a:rPr lang="zh-TW" altLang="en-US" dirty="0"/>
              <a:t>寫入所有儲存的密碼 </a:t>
            </a:r>
            <a:r>
              <a:rPr lang="en-US" altLang="zh-TW" dirty="0"/>
              <a:t>(WASP) </a:t>
            </a:r>
            <a:r>
              <a:rPr lang="zh-TW" altLang="en-US" dirty="0"/>
              <a:t>允許監督</a:t>
            </a:r>
            <a:r>
              <a:rPr lang="en-US" altLang="zh-TW" dirty="0"/>
              <a:t>/</a:t>
            </a:r>
            <a:r>
              <a:rPr lang="zh-TW" altLang="en-US" dirty="0"/>
              <a:t>方便地刪除此文件，以提高 </a:t>
            </a:r>
            <a:r>
              <a:rPr lang="en-US" altLang="zh-TW" dirty="0"/>
              <a:t>PC </a:t>
            </a:r>
            <a:r>
              <a:rPr lang="zh-TW" altLang="en-US" dirty="0"/>
              <a:t>的安全性</a:t>
            </a:r>
            <a:r>
              <a:rPr lang="en-US" altLang="zh-TW" dirty="0"/>
              <a:t>/</a:t>
            </a:r>
            <a:r>
              <a:rPr lang="zh-TW" altLang="en-US" dirty="0"/>
              <a:t>隱私性。它對於電腦安全的教育目的也非常有用。在文件中，您還可以找到有關 </a:t>
            </a:r>
            <a:r>
              <a:rPr lang="en-US" altLang="zh-TW" dirty="0"/>
              <a:t>Microsoft PWL </a:t>
            </a:r>
            <a:r>
              <a:rPr lang="zh-TW" altLang="en-US" dirty="0"/>
              <a:t>文件的有用資訊。</a:t>
            </a:r>
          </a:p>
          <a:p>
            <a:r>
              <a:rPr lang="zh-TW" altLang="en-US" dirty="0"/>
              <a:t/>
            </a:r>
            <a:br>
              <a:rPr lang="zh-TW" altLang="en-US" dirty="0"/>
            </a:br>
            <a:r>
              <a:rPr lang="zh-TW" altLang="en-US" dirty="0"/>
              <a:t/>
            </a:r>
            <a:br>
              <a:rPr lang="zh-TW" altLang="en-US" dirty="0"/>
            </a:br>
            <a:r>
              <a:rPr lang="zh-TW" altLang="en-US" b="1" dirty="0"/>
              <a:t>限制：</a:t>
            </a:r>
            <a:r>
              <a:rPr lang="zh-TW" altLang="en-US" dirty="0"/>
              <a:t/>
            </a:r>
            <a:br>
              <a:rPr lang="zh-TW" altLang="en-US" dirty="0"/>
            </a:br>
            <a:r>
              <a:rPr lang="zh-TW" altLang="en-US" dirty="0"/>
              <a:t>不再更新。在 </a:t>
            </a:r>
            <a:r>
              <a:rPr lang="en-US" altLang="zh-TW" dirty="0"/>
              <a:t>Windows 10 </a:t>
            </a:r>
            <a:r>
              <a:rPr lang="zh-TW" altLang="en-US" dirty="0"/>
              <a:t>上安裝失敗。</a:t>
            </a:r>
          </a:p>
        </p:txBody>
      </p:sp>
    </p:spTree>
    <p:extLst>
      <p:ext uri="{BB962C8B-B14F-4D97-AF65-F5344CB8AC3E}">
        <p14:creationId xmlns:p14="http://schemas.microsoft.com/office/powerpoint/2010/main" val="41202448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lstStyle/>
          <a:p>
            <a:pPr marL="342900" indent="-342900">
              <a:buAutoNum type="arabicPeriod"/>
            </a:pPr>
            <a:r>
              <a:rPr lang="en-US" altLang="zh-TW" sz="4000" dirty="0"/>
              <a:t>123WASP</a:t>
            </a:r>
          </a:p>
        </p:txBody>
      </p:sp>
      <p:pic>
        <p:nvPicPr>
          <p:cNvPr id="2" name="圖片 1"/>
          <p:cNvPicPr>
            <a:picLocks noChangeAspect="1"/>
          </p:cNvPicPr>
          <p:nvPr/>
        </p:nvPicPr>
        <p:blipFill>
          <a:blip r:embed="rId3"/>
          <a:stretch>
            <a:fillRect/>
          </a:stretch>
        </p:blipFill>
        <p:spPr>
          <a:xfrm>
            <a:off x="381000" y="1771650"/>
            <a:ext cx="8343900" cy="4057650"/>
          </a:xfrm>
          <a:prstGeom prst="rect">
            <a:avLst/>
          </a:prstGeom>
        </p:spPr>
      </p:pic>
      <p:sp>
        <p:nvSpPr>
          <p:cNvPr id="3" name="文字方塊 2"/>
          <p:cNvSpPr txBox="1"/>
          <p:nvPr/>
        </p:nvSpPr>
        <p:spPr>
          <a:xfrm>
            <a:off x="216506" y="1170908"/>
            <a:ext cx="8672887" cy="338554"/>
          </a:xfrm>
          <a:prstGeom prst="rect">
            <a:avLst/>
          </a:prstGeom>
          <a:noFill/>
        </p:spPr>
        <p:txBody>
          <a:bodyPr wrap="none" rtlCol="0">
            <a:spAutoFit/>
          </a:bodyPr>
          <a:lstStyle/>
          <a:p>
            <a:r>
              <a:rPr lang="zh-TW" altLang="en-US" sz="1600" dirty="0" smtClean="0"/>
              <a:t>參考文獻</a:t>
            </a:r>
            <a:r>
              <a:rPr lang="en-US" altLang="zh-TW" sz="1600" dirty="0"/>
              <a:t>:https://www.majorgeeks.com/files/details/123_write_all_stored_passwords.html</a:t>
            </a:r>
            <a:endParaRPr lang="zh-TW" altLang="en-US" sz="1600" dirty="0"/>
          </a:p>
        </p:txBody>
      </p:sp>
    </p:spTree>
    <p:extLst>
      <p:ext uri="{BB962C8B-B14F-4D97-AF65-F5344CB8AC3E}">
        <p14:creationId xmlns:p14="http://schemas.microsoft.com/office/powerpoint/2010/main" val="19550906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lstStyle/>
          <a:p>
            <a:pPr marL="342900" indent="-342900">
              <a:buAutoNum type="arabicPeriod"/>
            </a:pPr>
            <a:r>
              <a:rPr lang="en-US" altLang="zh-TW" sz="4000" dirty="0"/>
              <a:t>123WASP</a:t>
            </a:r>
          </a:p>
        </p:txBody>
      </p:sp>
      <p:sp>
        <p:nvSpPr>
          <p:cNvPr id="3" name="文字方塊 2"/>
          <p:cNvSpPr txBox="1"/>
          <p:nvPr/>
        </p:nvSpPr>
        <p:spPr>
          <a:xfrm>
            <a:off x="216506" y="1170908"/>
            <a:ext cx="8672887" cy="338554"/>
          </a:xfrm>
          <a:prstGeom prst="rect">
            <a:avLst/>
          </a:prstGeom>
          <a:noFill/>
        </p:spPr>
        <p:txBody>
          <a:bodyPr wrap="none" rtlCol="0">
            <a:spAutoFit/>
          </a:bodyPr>
          <a:lstStyle/>
          <a:p>
            <a:r>
              <a:rPr lang="zh-TW" altLang="en-US" sz="1600" dirty="0" smtClean="0"/>
              <a:t>參考文獻</a:t>
            </a:r>
            <a:r>
              <a:rPr lang="en-US" altLang="zh-TW" sz="1600" dirty="0"/>
              <a:t>:https://www.majorgeeks.com/files/details/123_write_all_stored_passwords.html</a:t>
            </a:r>
            <a:endParaRPr lang="zh-TW" altLang="en-US" sz="1600"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549" y="2362200"/>
            <a:ext cx="4876800" cy="3467100"/>
          </a:xfrm>
          <a:prstGeom prst="rect">
            <a:avLst/>
          </a:prstGeom>
        </p:spPr>
      </p:pic>
    </p:spTree>
    <p:extLst>
      <p:ext uri="{BB962C8B-B14F-4D97-AF65-F5344CB8AC3E}">
        <p14:creationId xmlns:p14="http://schemas.microsoft.com/office/powerpoint/2010/main" val="5867215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lstStyle/>
          <a:p>
            <a:r>
              <a:rPr lang="en-US" altLang="zh-TW" sz="4000" dirty="0" smtClean="0"/>
              <a:t>2.</a:t>
            </a:r>
            <a:r>
              <a:rPr lang="zh-TW" altLang="en-US" sz="4000" dirty="0" smtClean="0"/>
              <a:t> </a:t>
            </a:r>
            <a:r>
              <a:rPr lang="en-US" altLang="zh-TW" sz="4000" dirty="0" smtClean="0"/>
              <a:t>Anonymizer</a:t>
            </a:r>
            <a:endParaRPr lang="en-US" altLang="zh-TW" sz="4000" dirty="0"/>
          </a:p>
        </p:txBody>
      </p:sp>
      <p:sp>
        <p:nvSpPr>
          <p:cNvPr id="4" name="文字方塊 3"/>
          <p:cNvSpPr txBox="1"/>
          <p:nvPr/>
        </p:nvSpPr>
        <p:spPr>
          <a:xfrm flipH="1">
            <a:off x="818623" y="1219200"/>
            <a:ext cx="6126481" cy="2862322"/>
          </a:xfrm>
          <a:prstGeom prst="rect">
            <a:avLst/>
          </a:prstGeom>
          <a:noFill/>
        </p:spPr>
        <p:txBody>
          <a:bodyPr wrap="square" rtlCol="0">
            <a:spAutoFit/>
          </a:bodyPr>
          <a:lstStyle/>
          <a:p>
            <a:r>
              <a:rPr lang="zh-TW" altLang="en-US" dirty="0">
                <a:latin typeface="FZYaoTi (本文)"/>
              </a:rPr>
              <a:t>定</a:t>
            </a:r>
            <a:r>
              <a:rPr lang="zh-TW" altLang="en-US" dirty="0" smtClean="0">
                <a:latin typeface="FZYaoTi (本文)"/>
              </a:rPr>
              <a:t>義</a:t>
            </a:r>
            <a:r>
              <a:rPr lang="en-US" altLang="zh-CN" dirty="0" smtClean="0">
                <a:latin typeface="FZYaoTi (本文)"/>
              </a:rPr>
              <a:t>-</a:t>
            </a:r>
            <a:r>
              <a:rPr lang="en-US" altLang="zh-TW" dirty="0" smtClean="0"/>
              <a:t>Anonymizer(</a:t>
            </a:r>
            <a:r>
              <a:rPr lang="zh-TW" altLang="en-US" dirty="0" smtClean="0"/>
              <a:t>匿名器</a:t>
            </a:r>
            <a:r>
              <a:rPr lang="en-US" altLang="zh-TW" dirty="0" smtClean="0"/>
              <a:t>)</a:t>
            </a:r>
            <a:endParaRPr lang="zh-CN" altLang="en-US" dirty="0">
              <a:latin typeface="FZYaoTi (本文)"/>
            </a:endParaRPr>
          </a:p>
          <a:p>
            <a:r>
              <a:rPr lang="en-US" altLang="zh-TW" dirty="0" smtClean="0"/>
              <a:t>Anonymizer</a:t>
            </a:r>
            <a:r>
              <a:rPr lang="zh-TW" altLang="en-US" dirty="0"/>
              <a:t>是使</a:t>
            </a:r>
            <a:r>
              <a:rPr lang="en-US" altLang="zh-TW" dirty="0"/>
              <a:t>Internet</a:t>
            </a:r>
            <a:r>
              <a:rPr lang="zh-TW" altLang="en-US" dirty="0"/>
              <a:t>活動無法追踪的代理服務器</a:t>
            </a:r>
            <a:r>
              <a:rPr lang="zh-CN" altLang="en-US" dirty="0" smtClean="0">
                <a:latin typeface="FZYaoTi (本文)"/>
              </a:rPr>
              <a:t>。</a:t>
            </a:r>
            <a:r>
              <a:rPr lang="zh-TW" altLang="en-US" dirty="0" smtClean="0">
                <a:latin typeface="FZYaoTi (本文)"/>
              </a:rPr>
              <a:t>匿名程序通過</a:t>
            </a:r>
            <a:r>
              <a:rPr lang="zh-TW" altLang="en-US" dirty="0">
                <a:latin typeface="FZYaoTi (本文)"/>
              </a:rPr>
              <a:t>代表</a:t>
            </a:r>
            <a:r>
              <a:rPr lang="zh-TW" altLang="en-US" dirty="0" smtClean="0">
                <a:latin typeface="FZYaoTi (本文)"/>
              </a:rPr>
              <a:t>用戶隱藏私人訊息來保護個人顯示資料</a:t>
            </a:r>
            <a:r>
              <a:rPr lang="zh-CN" altLang="en-US" dirty="0" smtClean="0">
                <a:latin typeface="FZYaoTi (本文)"/>
              </a:rPr>
              <a:t>。</a:t>
            </a:r>
            <a:endParaRPr lang="zh-CN" altLang="en-US" dirty="0">
              <a:latin typeface="FZYaoTi (本文)"/>
            </a:endParaRPr>
          </a:p>
          <a:p>
            <a:r>
              <a:rPr lang="zh-CN" altLang="en-US" dirty="0">
                <a:latin typeface="FZYaoTi (本文)"/>
              </a:rPr>
              <a:t/>
            </a:r>
            <a:br>
              <a:rPr lang="zh-CN" altLang="en-US" dirty="0">
                <a:latin typeface="FZYaoTi (本文)"/>
              </a:rPr>
            </a:br>
            <a:r>
              <a:rPr lang="zh-TW" altLang="en-US" dirty="0"/>
              <a:t>當使用者匿名使用其個人電子標識資訊時，它可以啟用：</a:t>
            </a:r>
          </a:p>
          <a:p>
            <a:r>
              <a:rPr lang="zh-TW" altLang="en-US" dirty="0"/>
              <a:t>風險最小化</a:t>
            </a:r>
          </a:p>
          <a:p>
            <a:r>
              <a:rPr lang="zh-TW" altLang="en-US" dirty="0"/>
              <a:t>禁忌電子通訊</a:t>
            </a:r>
          </a:p>
          <a:p>
            <a:r>
              <a:rPr lang="zh-TW" altLang="en-US" dirty="0"/>
              <a:t>身份盜竊預防</a:t>
            </a:r>
          </a:p>
          <a:p>
            <a:r>
              <a:rPr lang="zh-TW" altLang="en-US" dirty="0"/>
              <a:t>保護搜尋紀錄</a:t>
            </a:r>
          </a:p>
          <a:p>
            <a:r>
              <a:rPr lang="zh-TW" altLang="en-US" dirty="0"/>
              <a:t>避免法律和</a:t>
            </a:r>
            <a:r>
              <a:rPr lang="en-US" altLang="zh-TW" dirty="0"/>
              <a:t>/</a:t>
            </a:r>
            <a:r>
              <a:rPr lang="zh-TW" altLang="en-US" dirty="0"/>
              <a:t>或社會</a:t>
            </a:r>
            <a:r>
              <a:rPr lang="zh-TW" altLang="en-US" dirty="0" smtClean="0"/>
              <a:t>後果</a:t>
            </a:r>
            <a:endParaRPr lang="zh-TW" altLang="en-US" dirty="0"/>
          </a:p>
        </p:txBody>
      </p:sp>
    </p:spTree>
    <p:extLst>
      <p:ext uri="{BB962C8B-B14F-4D97-AF65-F5344CB8AC3E}">
        <p14:creationId xmlns:p14="http://schemas.microsoft.com/office/powerpoint/2010/main" val="12714505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9983" y="193836"/>
            <a:ext cx="8073857" cy="777600"/>
          </a:xfrm>
        </p:spPr>
        <p:txBody>
          <a:bodyPr>
            <a:normAutofit/>
          </a:bodyPr>
          <a:lstStyle/>
          <a:p>
            <a:pPr lvl="1"/>
            <a:r>
              <a:rPr lang="en-US" altLang="zh-TW" sz="4400" dirty="0" err="1">
                <a:solidFill>
                  <a:srgbClr val="039C97"/>
                </a:solidFill>
                <a:latin typeface="+mj-ea"/>
                <a:ea typeface="+mj-ea"/>
                <a:cs typeface="+mj-cs"/>
              </a:rPr>
              <a:t>Widnows</a:t>
            </a:r>
            <a:r>
              <a:rPr lang="zh-TW" altLang="en-US" sz="4400" dirty="0">
                <a:solidFill>
                  <a:srgbClr val="039C97"/>
                </a:solidFill>
                <a:latin typeface="+mj-ea"/>
                <a:ea typeface="+mj-ea"/>
                <a:cs typeface="+mj-cs"/>
              </a:rPr>
              <a:t>登錄檔鑑識分析</a:t>
            </a:r>
            <a:r>
              <a:rPr lang="en-US" altLang="zh-TW" sz="4400" dirty="0">
                <a:solidFill>
                  <a:srgbClr val="039C97"/>
                </a:solidFill>
                <a:latin typeface="+mj-ea"/>
                <a:ea typeface="+mj-ea"/>
                <a:cs typeface="+mj-cs"/>
              </a:rPr>
              <a:t>(1/5)</a:t>
            </a:r>
            <a:endParaRPr lang="zh-TW" altLang="en-US" sz="4400" dirty="0">
              <a:solidFill>
                <a:srgbClr val="039C97"/>
              </a:solidFill>
              <a:latin typeface="+mj-ea"/>
              <a:ea typeface="+mj-ea"/>
              <a:cs typeface="+mj-cs"/>
            </a:endParaRPr>
          </a:p>
        </p:txBody>
      </p:sp>
      <p:sp>
        <p:nvSpPr>
          <p:cNvPr id="9" name="內容版面配置區 2">
            <a:extLst>
              <a:ext uri="{FF2B5EF4-FFF2-40B4-BE49-F238E27FC236}">
                <a16:creationId xmlns:a16="http://schemas.microsoft.com/office/drawing/2014/main" id="{892294F7-F215-4F15-99BE-421F1E74296F}"/>
              </a:ext>
            </a:extLst>
          </p:cNvPr>
          <p:cNvSpPr txBox="1">
            <a:spLocks/>
          </p:cNvSpPr>
          <p:nvPr/>
        </p:nvSpPr>
        <p:spPr bwMode="auto">
          <a:xfrm>
            <a:off x="179512" y="971436"/>
            <a:ext cx="8568952" cy="425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288000" lvl="1" indent="-288000" defTabSz="0">
              <a:buFont typeface="Times New Roman" pitchFamily="18" charset="0"/>
              <a:buChar char="●"/>
              <a:tabLst>
                <a:tab pos="0" algn="l"/>
              </a:tabLst>
            </a:pPr>
            <a:r>
              <a:rPr lang="zh-TW" altLang="en-US" sz="2800" kern="0" dirty="0">
                <a:latin typeface="+mn-ea"/>
                <a:ea typeface="+mn-ea"/>
                <a:cs typeface="+mn-cs"/>
              </a:rPr>
              <a:t>登錄檔</a:t>
            </a:r>
            <a:r>
              <a:rPr lang="en-US" altLang="zh-TW" sz="2800" kern="0" dirty="0">
                <a:latin typeface="+mn-ea"/>
                <a:ea typeface="+mn-ea"/>
                <a:cs typeface="+mn-cs"/>
              </a:rPr>
              <a:t>(registry)</a:t>
            </a:r>
          </a:p>
          <a:p>
            <a:pPr lvl="1"/>
            <a:r>
              <a:rPr lang="zh-TW" altLang="en-US" dirty="0"/>
              <a:t>登錄檔</a:t>
            </a:r>
            <a:r>
              <a:rPr lang="en-US" altLang="zh-TW" dirty="0"/>
              <a:t>(Registry|</a:t>
            </a:r>
            <a:r>
              <a:rPr lang="zh-TW" altLang="en-US" dirty="0"/>
              <a:t>註冊表</a:t>
            </a:r>
            <a:r>
              <a:rPr lang="en-US" altLang="zh-TW" dirty="0"/>
              <a:t>)</a:t>
            </a:r>
            <a:r>
              <a:rPr lang="zh-TW" altLang="en-US" dirty="0"/>
              <a:t>是</a:t>
            </a:r>
            <a:r>
              <a:rPr lang="en-US" altLang="zh-TW" dirty="0"/>
              <a:t>Microsoft Windows</a:t>
            </a:r>
            <a:r>
              <a:rPr lang="zh-TW" altLang="en-US" dirty="0"/>
              <a:t>作業系統與其應用程式中的一個重要的</a:t>
            </a:r>
            <a:r>
              <a:rPr lang="zh-TW" altLang="en-US" b="1" dirty="0">
                <a:solidFill>
                  <a:srgbClr val="FF0000"/>
                </a:solidFill>
                <a:effectLst>
                  <a:outerShdw blurRad="38100" dist="38100" dir="2700000" algn="tl">
                    <a:srgbClr val="000000">
                      <a:alpha val="43137"/>
                    </a:srgbClr>
                  </a:outerShdw>
                </a:effectLst>
              </a:rPr>
              <a:t>階層型資料庫</a:t>
            </a:r>
            <a:endParaRPr lang="en-US" altLang="zh-TW" b="1" dirty="0">
              <a:solidFill>
                <a:srgbClr val="FF0000"/>
              </a:solidFill>
              <a:effectLst>
                <a:outerShdw blurRad="38100" dist="38100" dir="2700000" algn="tl">
                  <a:srgbClr val="000000">
                    <a:alpha val="43137"/>
                  </a:srgbClr>
                </a:outerShdw>
              </a:effectLst>
            </a:endParaRPr>
          </a:p>
          <a:p>
            <a:pPr lvl="1"/>
            <a:r>
              <a:rPr lang="zh-TW" altLang="en-US" dirty="0"/>
              <a:t>登錄檔是</a:t>
            </a:r>
            <a:r>
              <a:rPr lang="en-US" altLang="zh-TW" dirty="0"/>
              <a:t>Windows</a:t>
            </a:r>
            <a:r>
              <a:rPr lang="zh-TW" altLang="en-US" dirty="0"/>
              <a:t>作業系統的核心，用來儲存系統與應用程式的設定資訊</a:t>
            </a:r>
            <a:endParaRPr lang="en-US" altLang="zh-TW" dirty="0"/>
          </a:p>
          <a:p>
            <a:pPr lvl="1"/>
            <a:r>
              <a:rPr lang="zh-TW" altLang="en-US" dirty="0"/>
              <a:t>一些惡意程式為了達到隨系統自動啟動的目的，會在登錄檔建立</a:t>
            </a:r>
            <a:r>
              <a:rPr lang="zh-TW" altLang="en-US" b="1" dirty="0">
                <a:solidFill>
                  <a:srgbClr val="FF0000"/>
                </a:solidFill>
                <a:effectLst>
                  <a:outerShdw blurRad="38100" dist="38100" dir="2700000" algn="tl">
                    <a:srgbClr val="000000">
                      <a:alpha val="43137"/>
                    </a:srgbClr>
                  </a:outerShdw>
                </a:effectLst>
              </a:rPr>
              <a:t>啟動項</a:t>
            </a:r>
            <a:r>
              <a:rPr lang="zh-TW" altLang="en-US" dirty="0"/>
              <a:t>，因此監視登錄檔能夠有效地預防該類惡意程式的攻擊</a:t>
            </a:r>
            <a:endParaRPr lang="en-US" altLang="zh-TW" dirty="0"/>
          </a:p>
          <a:p>
            <a:pPr lvl="1"/>
            <a:endParaRPr lang="zh-TW" altLang="en-US" dirty="0"/>
          </a:p>
          <a:p>
            <a:pPr marL="288000" lvl="1" indent="0">
              <a:buNone/>
            </a:pPr>
            <a:endParaRPr lang="en-US" altLang="zh-TW" kern="0" dirty="0"/>
          </a:p>
        </p:txBody>
      </p:sp>
    </p:spTree>
    <p:extLst>
      <p:ext uri="{BB962C8B-B14F-4D97-AF65-F5344CB8AC3E}">
        <p14:creationId xmlns:p14="http://schemas.microsoft.com/office/powerpoint/2010/main" val="29311264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lstStyle/>
          <a:p>
            <a:r>
              <a:rPr lang="en-US" altLang="zh-TW" sz="4000" dirty="0" smtClean="0"/>
              <a:t>2.</a:t>
            </a:r>
            <a:r>
              <a:rPr lang="zh-TW" altLang="en-US" sz="4000" dirty="0" smtClean="0"/>
              <a:t> </a:t>
            </a:r>
            <a:r>
              <a:rPr lang="en-US" altLang="zh-TW" sz="4000" dirty="0" smtClean="0"/>
              <a:t>Anonymizer</a:t>
            </a:r>
            <a:endParaRPr lang="en-US" altLang="zh-TW" sz="4000" dirty="0"/>
          </a:p>
        </p:txBody>
      </p:sp>
      <p:sp>
        <p:nvSpPr>
          <p:cNvPr id="4" name="文字方塊 3"/>
          <p:cNvSpPr txBox="1"/>
          <p:nvPr/>
        </p:nvSpPr>
        <p:spPr>
          <a:xfrm flipH="1">
            <a:off x="818622" y="1219200"/>
            <a:ext cx="7163327" cy="2585323"/>
          </a:xfrm>
          <a:prstGeom prst="rect">
            <a:avLst/>
          </a:prstGeom>
          <a:noFill/>
        </p:spPr>
        <p:txBody>
          <a:bodyPr wrap="square" rtlCol="0">
            <a:spAutoFit/>
          </a:bodyPr>
          <a:lstStyle/>
          <a:p>
            <a:r>
              <a:rPr lang="en-US" altLang="zh-TW" dirty="0">
                <a:latin typeface="FZYaoTi (本文)"/>
              </a:rPr>
              <a:t>Anonymizer, Inc.</a:t>
            </a:r>
            <a:r>
              <a:rPr lang="zh-TW" altLang="en-US" dirty="0">
                <a:latin typeface="FZYaoTi (本文)"/>
              </a:rPr>
              <a:t>是一家網路隱私公司，由</a:t>
            </a:r>
            <a:r>
              <a:rPr lang="en-US" altLang="zh-TW" dirty="0">
                <a:latin typeface="FZYaoTi (本文)"/>
              </a:rPr>
              <a:t>Mixmaster </a:t>
            </a:r>
            <a:r>
              <a:rPr lang="zh-TW" altLang="en-US" dirty="0">
                <a:latin typeface="FZYaoTi (本文)"/>
              </a:rPr>
              <a:t>匿名轉發器的作者 </a:t>
            </a:r>
            <a:r>
              <a:rPr lang="en-US" altLang="zh-TW" dirty="0">
                <a:latin typeface="FZYaoTi (本文)"/>
              </a:rPr>
              <a:t>Lance Cottrell </a:t>
            </a:r>
            <a:r>
              <a:rPr lang="zh-TW" altLang="en-US" dirty="0">
                <a:latin typeface="FZYaoTi (本文)"/>
              </a:rPr>
              <a:t>於 </a:t>
            </a:r>
            <a:r>
              <a:rPr lang="en-US" altLang="zh-TW" dirty="0">
                <a:latin typeface="FZYaoTi (本文)"/>
              </a:rPr>
              <a:t>1995 </a:t>
            </a:r>
            <a:r>
              <a:rPr lang="zh-TW" altLang="en-US" dirty="0">
                <a:latin typeface="FZYaoTi (本文)"/>
              </a:rPr>
              <a:t>年</a:t>
            </a:r>
            <a:r>
              <a:rPr lang="zh-TW" altLang="en-US" dirty="0" smtClean="0">
                <a:latin typeface="FZYaoTi (本文)"/>
              </a:rPr>
              <a:t>創立。</a:t>
            </a:r>
            <a:r>
              <a:rPr lang="en-US" altLang="zh-TW" dirty="0" smtClean="0">
                <a:latin typeface="FZYaoTi (本文)"/>
              </a:rPr>
              <a:t>Anonymizer </a:t>
            </a:r>
            <a:r>
              <a:rPr lang="zh-TW" altLang="en-US" dirty="0">
                <a:latin typeface="FZYaoTi (本文)"/>
              </a:rPr>
              <a:t>最初名為 </a:t>
            </a:r>
            <a:r>
              <a:rPr lang="en-US" altLang="zh-TW" dirty="0" err="1">
                <a:latin typeface="FZYaoTi (本文)"/>
              </a:rPr>
              <a:t>Infonex</a:t>
            </a:r>
            <a:r>
              <a:rPr lang="en-US" altLang="zh-TW" dirty="0">
                <a:latin typeface="FZYaoTi (本文)"/>
              </a:rPr>
              <a:t> Internet</a:t>
            </a:r>
            <a:r>
              <a:rPr lang="zh-TW" altLang="en-US" dirty="0" smtClean="0">
                <a:latin typeface="FZYaoTi (本文)"/>
              </a:rPr>
              <a:t>。</a:t>
            </a:r>
            <a:r>
              <a:rPr lang="en-US" altLang="zh-TW" dirty="0" smtClean="0">
                <a:latin typeface="FZYaoTi (本文)"/>
              </a:rPr>
              <a:t> </a:t>
            </a:r>
            <a:r>
              <a:rPr lang="en-US" altLang="zh-TW" dirty="0">
                <a:latin typeface="FZYaoTi (本文)"/>
              </a:rPr>
              <a:t>1997 </a:t>
            </a:r>
            <a:r>
              <a:rPr lang="zh-TW" altLang="en-US" dirty="0">
                <a:latin typeface="FZYaoTi (本文)"/>
              </a:rPr>
              <a:t>年，該公司收購了卡內基美隆大學計算機科學學院 </a:t>
            </a:r>
            <a:r>
              <a:rPr lang="en-US" altLang="zh-TW" dirty="0">
                <a:latin typeface="FZYaoTi (本文)"/>
              </a:rPr>
              <a:t>Justin </a:t>
            </a:r>
            <a:r>
              <a:rPr lang="en-US" altLang="zh-TW" dirty="0" err="1">
                <a:latin typeface="FZYaoTi (本文)"/>
              </a:rPr>
              <a:t>Boyan</a:t>
            </a:r>
            <a:r>
              <a:rPr lang="en-US" altLang="zh-TW" dirty="0">
                <a:latin typeface="FZYaoTi (本文)"/>
              </a:rPr>
              <a:t> </a:t>
            </a:r>
            <a:r>
              <a:rPr lang="zh-TW" altLang="en-US" dirty="0">
                <a:latin typeface="FZYaoTi (本文)"/>
              </a:rPr>
              <a:t>開發的同名網路隱私代理，名稱更改為 </a:t>
            </a:r>
            <a:r>
              <a:rPr lang="en-US" altLang="zh-TW" dirty="0">
                <a:latin typeface="FZYaoTi (本文)"/>
              </a:rPr>
              <a:t>Anonymizer </a:t>
            </a:r>
            <a:r>
              <a:rPr lang="zh-TW" altLang="en-US" dirty="0">
                <a:latin typeface="FZYaoTi (本文)"/>
              </a:rPr>
              <a:t>。</a:t>
            </a:r>
            <a:r>
              <a:rPr lang="en-US" altLang="zh-TW" dirty="0" err="1">
                <a:latin typeface="FZYaoTi (本文)"/>
              </a:rPr>
              <a:t>Boyan</a:t>
            </a:r>
            <a:r>
              <a:rPr lang="en-US" altLang="zh-TW" dirty="0">
                <a:latin typeface="FZYaoTi (本文)"/>
              </a:rPr>
              <a:t> </a:t>
            </a:r>
            <a:r>
              <a:rPr lang="zh-TW" altLang="en-US" dirty="0">
                <a:latin typeface="FZYaoTi (本文)"/>
              </a:rPr>
              <a:t>將軟體授權給</a:t>
            </a:r>
            <a:r>
              <a:rPr lang="en-US" altLang="zh-TW" dirty="0">
                <a:latin typeface="FZYaoTi (本文)"/>
              </a:rPr>
              <a:t>C2Net</a:t>
            </a:r>
            <a:r>
              <a:rPr lang="zh-TW" altLang="en-US" dirty="0">
                <a:latin typeface="FZYaoTi (本文)"/>
              </a:rPr>
              <a:t>進行公開 </a:t>
            </a:r>
            <a:r>
              <a:rPr lang="en-US" altLang="zh-TW" dirty="0">
                <a:latin typeface="FZYaoTi (本文)"/>
              </a:rPr>
              <a:t>Beta </a:t>
            </a:r>
            <a:r>
              <a:rPr lang="zh-TW" altLang="en-US" dirty="0">
                <a:latin typeface="FZYaoTi (本文)"/>
              </a:rPr>
              <a:t>測試，然後再將其出售給</a:t>
            </a:r>
            <a:r>
              <a:rPr lang="en-US" altLang="zh-TW" dirty="0" err="1">
                <a:latin typeface="FZYaoTi (本文)"/>
              </a:rPr>
              <a:t>Infonex</a:t>
            </a:r>
            <a:r>
              <a:rPr lang="zh-TW" altLang="en-US" dirty="0">
                <a:latin typeface="FZYaoTi (本文)"/>
              </a:rPr>
              <a:t>。</a:t>
            </a:r>
            <a:r>
              <a:rPr lang="en-US" altLang="zh-TW" dirty="0">
                <a:latin typeface="FZYaoTi (本文)"/>
              </a:rPr>
              <a:t>Anonymizer </a:t>
            </a:r>
            <a:r>
              <a:rPr lang="zh-TW" altLang="en-US" dirty="0">
                <a:latin typeface="FZYaoTi (本文)"/>
              </a:rPr>
              <a:t>是最早成立的網路隱私公司之一，它在其伺服器和用戶電腦之間創建</a:t>
            </a:r>
            <a:r>
              <a:rPr lang="en-US" altLang="zh-TW" dirty="0">
                <a:latin typeface="FZYaoTi (本文)"/>
              </a:rPr>
              <a:t>VPN </a:t>
            </a:r>
            <a:r>
              <a:rPr lang="zh-TW" altLang="en-US" dirty="0">
                <a:latin typeface="FZYaoTi (本文)"/>
              </a:rPr>
              <a:t>鏈接，創建隨機 </a:t>
            </a:r>
            <a:r>
              <a:rPr lang="en-US" altLang="zh-TW" dirty="0">
                <a:latin typeface="FZYaoTi (本文)"/>
              </a:rPr>
              <a:t>IP </a:t>
            </a:r>
            <a:r>
              <a:rPr lang="zh-TW" altLang="en-US" dirty="0">
                <a:latin typeface="FZYaoTi (本文)"/>
              </a:rPr>
              <a:t>位址，而不是實際使用的 </a:t>
            </a:r>
            <a:r>
              <a:rPr lang="en-US" altLang="zh-TW" dirty="0">
                <a:latin typeface="FZYaoTi (本文)"/>
              </a:rPr>
              <a:t>IP </a:t>
            </a:r>
            <a:r>
              <a:rPr lang="zh-TW" altLang="en-US" dirty="0">
                <a:latin typeface="FZYaoTi (本文)"/>
              </a:rPr>
              <a:t>位址</a:t>
            </a:r>
            <a:r>
              <a:rPr lang="zh-TW" altLang="en-US" dirty="0" smtClean="0">
                <a:latin typeface="FZYaoTi (本文)"/>
              </a:rPr>
              <a:t>。這</a:t>
            </a:r>
            <a:r>
              <a:rPr lang="zh-TW" altLang="en-US" dirty="0">
                <a:latin typeface="FZYaoTi (本文)"/>
              </a:rPr>
              <a:t>可用於匿名舉報犯罪、避免垃圾郵件、避免網路審查、保證使用者身分安全並追蹤競爭對手等</a:t>
            </a:r>
            <a:r>
              <a:rPr lang="zh-TW" altLang="en-US" dirty="0" smtClean="0">
                <a:latin typeface="FZYaoTi (本文)"/>
              </a:rPr>
              <a:t>用途。</a:t>
            </a:r>
            <a:endParaRPr lang="zh-TW" altLang="en-US" dirty="0"/>
          </a:p>
        </p:txBody>
      </p:sp>
      <p:sp>
        <p:nvSpPr>
          <p:cNvPr id="2" name="文字方塊 1"/>
          <p:cNvSpPr txBox="1"/>
          <p:nvPr/>
        </p:nvSpPr>
        <p:spPr>
          <a:xfrm>
            <a:off x="439249" y="3728323"/>
            <a:ext cx="8360221" cy="2800767"/>
          </a:xfrm>
          <a:prstGeom prst="rect">
            <a:avLst/>
          </a:prstGeom>
          <a:noFill/>
        </p:spPr>
        <p:txBody>
          <a:bodyPr wrap="square" rtlCol="0">
            <a:spAutoFit/>
          </a:bodyPr>
          <a:lstStyle/>
          <a:p>
            <a:r>
              <a:rPr lang="en-US" altLang="zh-TW" sz="1600" b="1" dirty="0"/>
              <a:t>Anonymizer, Inc. is an Internet privacy company, founded in 1995 by Lance Cottrell, author of the Mixmaster anonymous </a:t>
            </a:r>
            <a:r>
              <a:rPr lang="en-US" altLang="zh-TW" sz="1600" b="1" dirty="0" err="1" smtClean="0"/>
              <a:t>remailer.Anonymizer</a:t>
            </a:r>
            <a:r>
              <a:rPr lang="en-US" altLang="zh-TW" sz="1600" b="1" dirty="0" smtClean="0"/>
              <a:t> </a:t>
            </a:r>
            <a:r>
              <a:rPr lang="en-US" altLang="zh-TW" sz="1600" b="1" dirty="0"/>
              <a:t>was originally named </a:t>
            </a:r>
            <a:r>
              <a:rPr lang="en-US" altLang="zh-TW" sz="1600" b="1" dirty="0" err="1"/>
              <a:t>Infonex</a:t>
            </a:r>
            <a:r>
              <a:rPr lang="en-US" altLang="zh-TW" sz="1600" b="1" dirty="0"/>
              <a:t> Internet</a:t>
            </a:r>
            <a:r>
              <a:rPr lang="en-US" altLang="zh-TW" sz="1600" b="1" dirty="0" smtClean="0"/>
              <a:t>. </a:t>
            </a:r>
            <a:r>
              <a:rPr lang="en-US" altLang="zh-TW" sz="1600" b="1" dirty="0"/>
              <a:t>The name was changed to Anonymizer in 1997 when the company acquired a web based privacy proxy of the same name developed by Justin </a:t>
            </a:r>
            <a:r>
              <a:rPr lang="en-US" altLang="zh-TW" sz="1600" b="1" dirty="0" err="1"/>
              <a:t>Boyan</a:t>
            </a:r>
            <a:r>
              <a:rPr lang="en-US" altLang="zh-TW" sz="1600" b="1" dirty="0"/>
              <a:t> at Carnegie Mellon University School of Computer Science. </a:t>
            </a:r>
            <a:r>
              <a:rPr lang="en-US" altLang="zh-TW" sz="1600" b="1" dirty="0" err="1"/>
              <a:t>Boyan</a:t>
            </a:r>
            <a:r>
              <a:rPr lang="en-US" altLang="zh-TW" sz="1600" b="1" dirty="0"/>
              <a:t> licensed the software to C2Net for public beta testing before selling it to </a:t>
            </a:r>
            <a:r>
              <a:rPr lang="en-US" altLang="zh-TW" sz="1600" b="1" dirty="0" err="1"/>
              <a:t>Infonex</a:t>
            </a:r>
            <a:r>
              <a:rPr lang="en-US" altLang="zh-TW" sz="1600" b="1" dirty="0"/>
              <a:t>. One of the first web privacy companies founded, Anonymizer creates a VPN link between its servers and its users computer, creating a random IP address, rather than the one actually being </a:t>
            </a:r>
            <a:r>
              <a:rPr lang="en-US" altLang="zh-TW" sz="1600" b="1" dirty="0" err="1" smtClean="0"/>
              <a:t>used.This</a:t>
            </a:r>
            <a:r>
              <a:rPr lang="en-US" altLang="zh-TW" sz="1600" b="1" dirty="0" smtClean="0"/>
              <a:t> </a:t>
            </a:r>
            <a:r>
              <a:rPr lang="en-US" altLang="zh-TW" sz="1600" b="1" dirty="0"/>
              <a:t>can be used to anonymously report a crime, avoid spam, avoid Internet censorship, keep the users identity safe and track competitors, among other uses.</a:t>
            </a:r>
            <a:endParaRPr lang="zh-TW" altLang="en-US" sz="1600" dirty="0"/>
          </a:p>
        </p:txBody>
      </p:sp>
    </p:spTree>
    <p:extLst>
      <p:ext uri="{BB962C8B-B14F-4D97-AF65-F5344CB8AC3E}">
        <p14:creationId xmlns:p14="http://schemas.microsoft.com/office/powerpoint/2010/main" val="29286041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normAutofit/>
          </a:bodyPr>
          <a:lstStyle/>
          <a:p>
            <a:r>
              <a:rPr lang="en-US" altLang="zh-TW" sz="4000" dirty="0"/>
              <a:t>3. </a:t>
            </a:r>
            <a:r>
              <a:rPr lang="en-US" altLang="zh-TW" sz="4000" dirty="0" smtClean="0"/>
              <a:t>Cain</a:t>
            </a:r>
            <a:endParaRPr lang="en-US" altLang="zh-TW" sz="4000" dirty="0"/>
          </a:p>
        </p:txBody>
      </p:sp>
      <p:sp>
        <p:nvSpPr>
          <p:cNvPr id="5" name="文字方塊 4"/>
          <p:cNvSpPr txBox="1"/>
          <p:nvPr/>
        </p:nvSpPr>
        <p:spPr>
          <a:xfrm>
            <a:off x="3810000" y="2695574"/>
            <a:ext cx="4095750" cy="3609975"/>
          </a:xfrm>
          <a:prstGeom prst="rect">
            <a:avLst/>
          </a:prstGeom>
          <a:noFill/>
        </p:spPr>
        <p:txBody>
          <a:bodyPr wrap="square" rtlCol="0">
            <a:spAutoFit/>
          </a:bodyPr>
          <a:lstStyle/>
          <a:p>
            <a:endParaRPr lang="zh-TW" altLang="en-US" dirty="0"/>
          </a:p>
        </p:txBody>
      </p:sp>
      <p:sp>
        <p:nvSpPr>
          <p:cNvPr id="6" name="文字方塊 5"/>
          <p:cNvSpPr txBox="1"/>
          <p:nvPr/>
        </p:nvSpPr>
        <p:spPr>
          <a:xfrm>
            <a:off x="114300" y="1095375"/>
            <a:ext cx="8753475" cy="5355312"/>
          </a:xfrm>
          <a:prstGeom prst="rect">
            <a:avLst/>
          </a:prstGeom>
          <a:noFill/>
        </p:spPr>
        <p:txBody>
          <a:bodyPr wrap="square" rtlCol="0">
            <a:spAutoFit/>
          </a:bodyPr>
          <a:lstStyle/>
          <a:p>
            <a:r>
              <a:rPr lang="en-US" altLang="zh-TW" b="1" dirty="0"/>
              <a:t>CAIN &amp; ABEL (www.oxid.it)</a:t>
            </a:r>
            <a:r>
              <a:rPr lang="en-US" altLang="zh-TW" dirty="0"/>
              <a:t/>
            </a:r>
            <a:br>
              <a:rPr lang="en-US" altLang="zh-TW" dirty="0"/>
            </a:br>
            <a:r>
              <a:rPr lang="zh-TW" altLang="en-US" dirty="0"/>
              <a:t>密碼竊聽與破密工具</a:t>
            </a:r>
            <a:br>
              <a:rPr lang="zh-TW" altLang="en-US" dirty="0"/>
            </a:br>
            <a:r>
              <a:rPr lang="en-US" altLang="zh-TW" dirty="0"/>
              <a:t>Cain &amp; Abel</a:t>
            </a:r>
            <a:r>
              <a:rPr lang="zh-TW" altLang="en-US" dirty="0"/>
              <a:t>是用在</a:t>
            </a:r>
            <a:r>
              <a:rPr lang="en-US" altLang="zh-TW" dirty="0"/>
              <a:t>Windows</a:t>
            </a:r>
            <a:r>
              <a:rPr lang="zh-TW" altLang="en-US" dirty="0"/>
              <a:t>系統上強大的破解密碼工具，由</a:t>
            </a:r>
            <a:r>
              <a:rPr lang="en-US" altLang="zh-TW" dirty="0"/>
              <a:t>Massimiliano Montoro</a:t>
            </a:r>
            <a:r>
              <a:rPr lang="zh-TW" altLang="en-US" dirty="0"/>
              <a:t>開發，擁有十餘種可用來破解密碼的功能。</a:t>
            </a:r>
            <a:br>
              <a:rPr lang="zh-TW" altLang="en-US" dirty="0"/>
            </a:br>
            <a:r>
              <a:rPr lang="zh-TW" altLang="en-US" dirty="0"/>
              <a:t>對於初級使用者而言，先試試看他的基本功能吧。</a:t>
            </a:r>
            <a:r>
              <a:rPr lang="en-US" altLang="zh-TW" dirty="0"/>
              <a:t>Cain</a:t>
            </a:r>
            <a:r>
              <a:rPr lang="zh-TW" altLang="en-US" dirty="0"/>
              <a:t>可以挖出許多你本機</a:t>
            </a:r>
            <a:r>
              <a:rPr lang="en-US" altLang="zh-TW" dirty="0"/>
              <a:t>Windows</a:t>
            </a:r>
            <a:r>
              <a:rPr lang="zh-TW" altLang="en-US" dirty="0"/>
              <a:t>的密碼，這包括標準</a:t>
            </a:r>
            <a:r>
              <a:rPr lang="en-US" altLang="zh-TW" dirty="0"/>
              <a:t>Windows LANMAN</a:t>
            </a:r>
            <a:r>
              <a:rPr lang="zh-TW" altLang="en-US" dirty="0"/>
              <a:t>、</a:t>
            </a:r>
            <a:r>
              <a:rPr lang="en-US" altLang="zh-TW" dirty="0"/>
              <a:t>NTLM</a:t>
            </a:r>
            <a:r>
              <a:rPr lang="zh-TW" altLang="en-US" dirty="0"/>
              <a:t>密碼，甚至一些應用程式像是</a:t>
            </a:r>
            <a:r>
              <a:rPr lang="en-US" altLang="zh-TW" dirty="0"/>
              <a:t>Microsoft Outlook</a:t>
            </a:r>
            <a:r>
              <a:rPr lang="zh-TW" altLang="en-US" dirty="0"/>
              <a:t>、</a:t>
            </a:r>
            <a:r>
              <a:rPr lang="en-US" altLang="zh-TW" dirty="0"/>
              <a:t>Internet Explorer</a:t>
            </a:r>
            <a:r>
              <a:rPr lang="zh-TW" altLang="en-US" dirty="0"/>
              <a:t>以及</a:t>
            </a:r>
            <a:r>
              <a:rPr lang="en-US" altLang="zh-TW" dirty="0"/>
              <a:t>MSN Explorer</a:t>
            </a:r>
            <a:r>
              <a:rPr lang="zh-TW" altLang="en-US" dirty="0"/>
              <a:t>。企業可以利用</a:t>
            </a:r>
            <a:r>
              <a:rPr lang="en-US" altLang="zh-TW" dirty="0"/>
              <a:t>Cain</a:t>
            </a:r>
            <a:r>
              <a:rPr lang="zh-TW" altLang="en-US" dirty="0"/>
              <a:t>檢驗個人密碼強度或密碼是否符合政策規範。</a:t>
            </a:r>
            <a:br>
              <a:rPr lang="zh-TW" altLang="en-US" dirty="0"/>
            </a:br>
            <a:r>
              <a:rPr lang="en-US" altLang="zh-TW" dirty="0"/>
              <a:t>Cain &amp; Abel</a:t>
            </a:r>
            <a:r>
              <a:rPr lang="zh-TW" altLang="en-US" dirty="0"/>
              <a:t>可以用來暴力破解數十種作業系統或通訊協定密碼。針對</a:t>
            </a:r>
            <a:r>
              <a:rPr lang="en-US" altLang="zh-TW" dirty="0"/>
              <a:t>Windows</a:t>
            </a:r>
            <a:r>
              <a:rPr lang="zh-TW" altLang="en-US" dirty="0"/>
              <a:t>而言，</a:t>
            </a:r>
            <a:r>
              <a:rPr lang="en-US" altLang="zh-TW" dirty="0"/>
              <a:t>Cain</a:t>
            </a:r>
            <a:r>
              <a:rPr lang="zh-TW" altLang="en-US" dirty="0"/>
              <a:t>可以處理</a:t>
            </a:r>
            <a:r>
              <a:rPr lang="en-US" altLang="zh-TW" dirty="0"/>
              <a:t>LANMAN</a:t>
            </a:r>
            <a:r>
              <a:rPr lang="zh-TW" altLang="en-US" dirty="0"/>
              <a:t>和存在</a:t>
            </a:r>
            <a:r>
              <a:rPr lang="en-US" altLang="zh-TW" dirty="0"/>
              <a:t>Windows SAM</a:t>
            </a:r>
            <a:r>
              <a:rPr lang="zh-TW" altLang="en-US" dirty="0"/>
              <a:t>資料中的</a:t>
            </a:r>
            <a:r>
              <a:rPr lang="en-US" altLang="zh-TW" dirty="0"/>
              <a:t>NTLM</a:t>
            </a:r>
            <a:r>
              <a:rPr lang="zh-TW" altLang="en-US" dirty="0"/>
              <a:t>密碼，另外像</a:t>
            </a:r>
            <a:r>
              <a:rPr lang="en-US" altLang="zh-TW" dirty="0"/>
              <a:t>Windows</a:t>
            </a:r>
            <a:r>
              <a:rPr lang="zh-TW" altLang="en-US" dirty="0"/>
              <a:t>網路認證協定的</a:t>
            </a:r>
            <a:r>
              <a:rPr lang="en-US" altLang="zh-TW" dirty="0"/>
              <a:t>LANMAN Challenge/Response</a:t>
            </a:r>
            <a:r>
              <a:rPr lang="zh-TW" altLang="en-US" dirty="0"/>
              <a:t>、</a:t>
            </a:r>
            <a:r>
              <a:rPr lang="en-US" altLang="zh-TW" dirty="0"/>
              <a:t>NTLMv1</a:t>
            </a:r>
            <a:r>
              <a:rPr lang="zh-TW" altLang="en-US" dirty="0"/>
              <a:t>、</a:t>
            </a:r>
            <a:r>
              <a:rPr lang="en-US" altLang="zh-TW" dirty="0"/>
              <a:t>NTLMv2</a:t>
            </a:r>
            <a:r>
              <a:rPr lang="zh-TW" altLang="en-US" dirty="0"/>
              <a:t>、以及</a:t>
            </a:r>
            <a:r>
              <a:rPr lang="en-US" altLang="zh-TW" dirty="0"/>
              <a:t>Microsoft Kerberos</a:t>
            </a:r>
            <a:r>
              <a:rPr lang="zh-TW" altLang="en-US" dirty="0"/>
              <a:t>也都可以處理。他還擁有網路竊聽功能，並內含超過</a:t>
            </a:r>
            <a:r>
              <a:rPr lang="en-US" altLang="zh-TW" dirty="0"/>
              <a:t>306,000</a:t>
            </a:r>
            <a:r>
              <a:rPr lang="zh-TW" altLang="en-US" dirty="0"/>
              <a:t>字的字典檔可以用來破解竊聽來的密碼資料。</a:t>
            </a:r>
            <a:br>
              <a:rPr lang="zh-TW" altLang="en-US" dirty="0"/>
            </a:br>
            <a:r>
              <a:rPr lang="zh-TW" altLang="en-US" dirty="0"/>
              <a:t>除了可以用來破解</a:t>
            </a:r>
            <a:r>
              <a:rPr lang="en-US" altLang="zh-TW" dirty="0"/>
              <a:t>Windows</a:t>
            </a:r>
            <a:r>
              <a:rPr lang="zh-TW" altLang="en-US" dirty="0"/>
              <a:t>密碼，</a:t>
            </a:r>
            <a:r>
              <a:rPr lang="en-US" altLang="zh-TW" dirty="0"/>
              <a:t>Cain</a:t>
            </a:r>
            <a:r>
              <a:rPr lang="zh-TW" altLang="en-US" dirty="0"/>
              <a:t>還可以拿來破解</a:t>
            </a:r>
            <a:r>
              <a:rPr lang="en-US" altLang="zh-TW" dirty="0"/>
              <a:t>Cisco</a:t>
            </a:r>
            <a:r>
              <a:rPr lang="zh-TW" altLang="en-US" dirty="0"/>
              <a:t>密碼、路由協定雜湊密碼、</a:t>
            </a:r>
            <a:r>
              <a:rPr lang="en-US" altLang="zh-TW" dirty="0"/>
              <a:t>VNC</a:t>
            </a:r>
            <a:r>
              <a:rPr lang="zh-TW" altLang="en-US" dirty="0"/>
              <a:t>密碼、</a:t>
            </a:r>
            <a:r>
              <a:rPr lang="en-US" altLang="zh-TW" dirty="0"/>
              <a:t>RADIUS Shared Secrets</a:t>
            </a:r>
            <a:r>
              <a:rPr lang="zh-TW" altLang="en-US" dirty="0"/>
              <a:t>、</a:t>
            </a:r>
            <a:r>
              <a:rPr lang="en-US" altLang="zh-TW" dirty="0"/>
              <a:t>Win95/98</a:t>
            </a:r>
            <a:r>
              <a:rPr lang="zh-TW" altLang="en-US" dirty="0"/>
              <a:t>的</a:t>
            </a:r>
            <a:r>
              <a:rPr lang="en-US" altLang="zh-TW" dirty="0"/>
              <a:t>PWL</a:t>
            </a:r>
            <a:r>
              <a:rPr lang="zh-TW" altLang="en-US" dirty="0"/>
              <a:t>格式密碼以及</a:t>
            </a:r>
            <a:r>
              <a:rPr lang="en-US" altLang="zh-TW" dirty="0"/>
              <a:t>Microsoft SQL Server 2000</a:t>
            </a:r>
            <a:r>
              <a:rPr lang="zh-TW" altLang="en-US" dirty="0"/>
              <a:t>和</a:t>
            </a:r>
            <a:r>
              <a:rPr lang="en-US" altLang="zh-TW" dirty="0"/>
              <a:t>MySQL</a:t>
            </a:r>
            <a:r>
              <a:rPr lang="zh-TW" altLang="en-US" dirty="0"/>
              <a:t>密碼等等。他甚至可以拿來破解使用</a:t>
            </a:r>
            <a:r>
              <a:rPr lang="en-US" altLang="zh-TW" dirty="0"/>
              <a:t>IKE</a:t>
            </a:r>
            <a:r>
              <a:rPr lang="zh-TW" altLang="en-US" dirty="0"/>
              <a:t>協定的</a:t>
            </a:r>
            <a:r>
              <a:rPr lang="en-US" altLang="zh-TW" dirty="0"/>
              <a:t>IPsec VPN </a:t>
            </a:r>
            <a:r>
              <a:rPr lang="en-US" altLang="zh-TW" dirty="0" err="1"/>
              <a:t>preshared</a:t>
            </a:r>
            <a:r>
              <a:rPr lang="zh-TW" altLang="en-US" dirty="0"/>
              <a:t>金鑰！</a:t>
            </a:r>
            <a:br>
              <a:rPr lang="zh-TW" altLang="en-US" dirty="0"/>
            </a:br>
            <a:r>
              <a:rPr lang="zh-TW" altLang="en-US" dirty="0"/>
              <a:t>除了拿來破解密碼之外，</a:t>
            </a:r>
            <a:r>
              <a:rPr lang="en-US" altLang="zh-TW" dirty="0"/>
              <a:t>Cain</a:t>
            </a:r>
            <a:r>
              <a:rPr lang="zh-TW" altLang="en-US" dirty="0"/>
              <a:t>還擁有無線網路偵查功能、</a:t>
            </a:r>
            <a:r>
              <a:rPr lang="en-US" altLang="zh-TW" dirty="0"/>
              <a:t>Hash</a:t>
            </a:r>
            <a:r>
              <a:rPr lang="zh-TW" altLang="en-US" dirty="0"/>
              <a:t>計算器以及</a:t>
            </a:r>
            <a:r>
              <a:rPr lang="en-US" altLang="zh-TW" dirty="0"/>
              <a:t>ARP poisoning</a:t>
            </a:r>
            <a:r>
              <a:rPr lang="zh-TW" altLang="en-US" dirty="0"/>
              <a:t>工具（專門用來竊聽</a:t>
            </a:r>
            <a:r>
              <a:rPr lang="en-US" altLang="zh-TW" dirty="0"/>
              <a:t>switching</a:t>
            </a:r>
            <a:r>
              <a:rPr lang="zh-TW" altLang="en-US" dirty="0"/>
              <a:t>環境）。而這些，全部都整合在</a:t>
            </a:r>
            <a:r>
              <a:rPr lang="en-US" altLang="zh-TW" dirty="0"/>
              <a:t>Cain</a:t>
            </a:r>
            <a:r>
              <a:rPr lang="zh-TW" altLang="en-US" dirty="0"/>
              <a:t>裡。</a:t>
            </a:r>
          </a:p>
        </p:txBody>
      </p:sp>
    </p:spTree>
    <p:extLst>
      <p:ext uri="{BB962C8B-B14F-4D97-AF65-F5344CB8AC3E}">
        <p14:creationId xmlns:p14="http://schemas.microsoft.com/office/powerpoint/2010/main" val="39566609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normAutofit/>
          </a:bodyPr>
          <a:lstStyle/>
          <a:p>
            <a:r>
              <a:rPr lang="en-US" altLang="zh-TW" sz="4000" dirty="0"/>
              <a:t>3. </a:t>
            </a:r>
            <a:r>
              <a:rPr lang="en-US" altLang="zh-TW" sz="4000" dirty="0" smtClean="0"/>
              <a:t>Cain</a:t>
            </a:r>
            <a:endParaRPr lang="en-US" altLang="zh-TW" sz="4000" dirty="0"/>
          </a:p>
        </p:txBody>
      </p:sp>
      <p:pic>
        <p:nvPicPr>
          <p:cNvPr id="3" name="圖片 2"/>
          <p:cNvPicPr>
            <a:picLocks noChangeAspect="1"/>
          </p:cNvPicPr>
          <p:nvPr/>
        </p:nvPicPr>
        <p:blipFill>
          <a:blip r:embed="rId3"/>
          <a:stretch>
            <a:fillRect/>
          </a:stretch>
        </p:blipFill>
        <p:spPr>
          <a:xfrm>
            <a:off x="2233613" y="908720"/>
            <a:ext cx="4100512" cy="5908264"/>
          </a:xfrm>
          <a:prstGeom prst="rect">
            <a:avLst/>
          </a:prstGeom>
        </p:spPr>
      </p:pic>
    </p:spTree>
    <p:extLst>
      <p:ext uri="{BB962C8B-B14F-4D97-AF65-F5344CB8AC3E}">
        <p14:creationId xmlns:p14="http://schemas.microsoft.com/office/powerpoint/2010/main" val="22766069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normAutofit/>
          </a:bodyPr>
          <a:lstStyle/>
          <a:p>
            <a:r>
              <a:rPr lang="en-US" altLang="zh-TW" sz="4000" dirty="0" smtClean="0"/>
              <a:t>4. Ethereal</a:t>
            </a:r>
            <a:endParaRPr lang="en-US" altLang="zh-TW" sz="4000" dirty="0"/>
          </a:p>
        </p:txBody>
      </p:sp>
      <p:sp>
        <p:nvSpPr>
          <p:cNvPr id="2" name="文字方塊 1"/>
          <p:cNvSpPr txBox="1"/>
          <p:nvPr/>
        </p:nvSpPr>
        <p:spPr>
          <a:xfrm>
            <a:off x="266005" y="1230283"/>
            <a:ext cx="8429107" cy="4801314"/>
          </a:xfrm>
          <a:prstGeom prst="rect">
            <a:avLst/>
          </a:prstGeom>
          <a:noFill/>
        </p:spPr>
        <p:txBody>
          <a:bodyPr wrap="square" rtlCol="0">
            <a:spAutoFit/>
          </a:bodyPr>
          <a:lstStyle/>
          <a:p>
            <a:r>
              <a:rPr lang="en-US" altLang="zh-TW" dirty="0"/>
              <a:t>Ethereal</a:t>
            </a:r>
            <a:r>
              <a:rPr lang="zh-TW" altLang="en-US" dirty="0"/>
              <a:t>（現在稱為</a:t>
            </a:r>
            <a:r>
              <a:rPr lang="en-US" altLang="zh-TW" dirty="0"/>
              <a:t>Wireshark</a:t>
            </a:r>
            <a:r>
              <a:rPr lang="zh-TW" altLang="en-US" dirty="0"/>
              <a:t>）是一個開源的網路封包分析器，它可以用來捕捉、檢視和分析網路上的數據封包。它的主要功能包括：</a:t>
            </a:r>
          </a:p>
          <a:p>
            <a:endParaRPr lang="zh-TW" altLang="en-US" dirty="0"/>
          </a:p>
          <a:p>
            <a:pPr marL="342900" indent="-342900">
              <a:buFont typeface="+mj-lt"/>
              <a:buAutoNum type="arabicPeriod"/>
            </a:pPr>
            <a:r>
              <a:rPr lang="zh-TW" altLang="en-US" dirty="0"/>
              <a:t>封包捕捉： </a:t>
            </a:r>
            <a:r>
              <a:rPr lang="en-US" altLang="zh-TW" dirty="0"/>
              <a:t>Wireshark </a:t>
            </a:r>
            <a:r>
              <a:rPr lang="zh-TW" altLang="en-US" dirty="0"/>
              <a:t>能夠實時捕捉並顯示通過網路接口的封包。這使得用戶可以查看在網路上傳輸的所有數據。</a:t>
            </a:r>
          </a:p>
          <a:p>
            <a:pPr marL="342900" indent="-342900">
              <a:buFont typeface="+mj-lt"/>
              <a:buAutoNum type="arabicPeriod"/>
            </a:pPr>
            <a:endParaRPr lang="zh-TW" altLang="en-US" dirty="0"/>
          </a:p>
          <a:p>
            <a:pPr marL="342900" indent="-342900">
              <a:buFont typeface="+mj-lt"/>
              <a:buAutoNum type="arabicPeriod"/>
            </a:pPr>
            <a:r>
              <a:rPr lang="zh-TW" altLang="en-US" dirty="0"/>
              <a:t>封包分析： 使用</a:t>
            </a:r>
            <a:r>
              <a:rPr lang="en-US" altLang="zh-TW" dirty="0"/>
              <a:t>Wireshark</a:t>
            </a:r>
            <a:r>
              <a:rPr lang="zh-TW" altLang="en-US" dirty="0"/>
              <a:t>，你可以深入分析捕捉到的封包，查看每個封包的細節，例如源和目的地地址、協議類型、封包內容等。</a:t>
            </a:r>
          </a:p>
          <a:p>
            <a:pPr marL="342900" indent="-342900">
              <a:buFont typeface="+mj-lt"/>
              <a:buAutoNum type="arabicPeriod"/>
            </a:pPr>
            <a:endParaRPr lang="zh-TW" altLang="en-US" dirty="0"/>
          </a:p>
          <a:p>
            <a:pPr marL="342900" indent="-342900">
              <a:buFont typeface="+mj-lt"/>
              <a:buAutoNum type="arabicPeriod"/>
            </a:pPr>
            <a:r>
              <a:rPr lang="zh-TW" altLang="en-US" dirty="0"/>
              <a:t>協議分析： </a:t>
            </a:r>
            <a:r>
              <a:rPr lang="en-US" altLang="zh-TW" dirty="0"/>
              <a:t>Wireshark</a:t>
            </a:r>
            <a:r>
              <a:rPr lang="zh-TW" altLang="en-US" dirty="0"/>
              <a:t>能夠識別和解析多種網路協議，包括</a:t>
            </a:r>
            <a:r>
              <a:rPr lang="en-US" altLang="zh-TW" dirty="0"/>
              <a:t>TCP</a:t>
            </a:r>
            <a:r>
              <a:rPr lang="zh-TW" altLang="en-US" dirty="0"/>
              <a:t>、</a:t>
            </a:r>
            <a:r>
              <a:rPr lang="en-US" altLang="zh-TW" dirty="0"/>
              <a:t>UDP</a:t>
            </a:r>
            <a:r>
              <a:rPr lang="zh-TW" altLang="en-US" dirty="0"/>
              <a:t>、</a:t>
            </a:r>
            <a:r>
              <a:rPr lang="en-US" altLang="zh-TW" dirty="0"/>
              <a:t>IP</a:t>
            </a:r>
            <a:r>
              <a:rPr lang="zh-TW" altLang="en-US" dirty="0"/>
              <a:t>、</a:t>
            </a:r>
            <a:r>
              <a:rPr lang="en-US" altLang="zh-TW" dirty="0"/>
              <a:t>HTTP</a:t>
            </a:r>
            <a:r>
              <a:rPr lang="zh-TW" altLang="en-US" dirty="0"/>
              <a:t>、</a:t>
            </a:r>
            <a:r>
              <a:rPr lang="en-US" altLang="zh-TW" dirty="0"/>
              <a:t>DNS</a:t>
            </a:r>
            <a:r>
              <a:rPr lang="zh-TW" altLang="en-US" dirty="0"/>
              <a:t>等，使用戶能夠更深入地理解和分析網路流量。</a:t>
            </a:r>
          </a:p>
          <a:p>
            <a:pPr marL="342900" indent="-342900">
              <a:buFont typeface="+mj-lt"/>
              <a:buAutoNum type="arabicPeriod"/>
            </a:pPr>
            <a:endParaRPr lang="zh-TW" altLang="en-US" dirty="0"/>
          </a:p>
          <a:p>
            <a:pPr marL="342900" indent="-342900">
              <a:buFont typeface="+mj-lt"/>
              <a:buAutoNum type="arabicPeriod"/>
            </a:pPr>
            <a:r>
              <a:rPr lang="zh-TW" altLang="en-US" dirty="0"/>
              <a:t>過濾器： </a:t>
            </a:r>
            <a:r>
              <a:rPr lang="en-US" altLang="zh-TW" dirty="0"/>
              <a:t>Wireshark</a:t>
            </a:r>
            <a:r>
              <a:rPr lang="zh-TW" altLang="en-US" dirty="0"/>
              <a:t>提供了強大的過濾器功能，可以根據特定的條件過濾顯示的封包，以便用戶專注於感興趣的數據。</a:t>
            </a:r>
          </a:p>
          <a:p>
            <a:pPr marL="342900" indent="-342900">
              <a:buFont typeface="+mj-lt"/>
              <a:buAutoNum type="arabicPeriod"/>
            </a:pPr>
            <a:endParaRPr lang="zh-TW" altLang="en-US" dirty="0"/>
          </a:p>
          <a:p>
            <a:pPr marL="342900" indent="-342900">
              <a:buFont typeface="+mj-lt"/>
              <a:buAutoNum type="arabicPeriod"/>
            </a:pPr>
            <a:r>
              <a:rPr lang="zh-TW" altLang="en-US" dirty="0"/>
              <a:t>統計和圖形化： </a:t>
            </a:r>
            <a:r>
              <a:rPr lang="en-US" altLang="zh-TW" dirty="0"/>
              <a:t>Wireshark</a:t>
            </a:r>
            <a:r>
              <a:rPr lang="zh-TW" altLang="en-US" dirty="0"/>
              <a:t>還提供了統計信息和圖形化工具，用於展示網路活動的趨勢和模式。</a:t>
            </a:r>
          </a:p>
        </p:txBody>
      </p:sp>
    </p:spTree>
    <p:extLst>
      <p:ext uri="{BB962C8B-B14F-4D97-AF65-F5344CB8AC3E}">
        <p14:creationId xmlns:p14="http://schemas.microsoft.com/office/powerpoint/2010/main" val="17639542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normAutofit/>
          </a:bodyPr>
          <a:lstStyle/>
          <a:p>
            <a:r>
              <a:rPr lang="en-US" altLang="zh-TW" sz="4000" dirty="0"/>
              <a:t>5. </a:t>
            </a:r>
            <a:r>
              <a:rPr lang="en-US" altLang="zh-TW" sz="4000" dirty="0" err="1" smtClean="0"/>
              <a:t>Look@LAN</a:t>
            </a:r>
            <a:endParaRPr lang="en-US" altLang="zh-TW" sz="4000" dirty="0"/>
          </a:p>
        </p:txBody>
      </p:sp>
      <p:sp>
        <p:nvSpPr>
          <p:cNvPr id="3" name="文字方塊 2"/>
          <p:cNvSpPr txBox="1"/>
          <p:nvPr/>
        </p:nvSpPr>
        <p:spPr>
          <a:xfrm>
            <a:off x="266006" y="1346662"/>
            <a:ext cx="8612547" cy="5355312"/>
          </a:xfrm>
          <a:prstGeom prst="rect">
            <a:avLst/>
          </a:prstGeom>
          <a:noFill/>
        </p:spPr>
        <p:txBody>
          <a:bodyPr wrap="square" rtlCol="0">
            <a:spAutoFit/>
          </a:bodyPr>
          <a:lstStyle/>
          <a:p>
            <a:r>
              <a:rPr lang="en-US" altLang="zh-TW" dirty="0" err="1"/>
              <a:t>Look@Lan</a:t>
            </a:r>
            <a:r>
              <a:rPr lang="en-US" altLang="zh-TW" dirty="0"/>
              <a:t> is an advanced network monitor that allows you to monitor your net in few clicks. Extremely easy to use and very fast in discovering your network's active nodes. Full of relevant features such as: auto-detect of network configuration, monitoring, reporting, trapping, statistics and graphs, network tree view, network log, proof single node scan, </a:t>
            </a:r>
            <a:r>
              <a:rPr lang="en-US" altLang="zh-TW" dirty="0" err="1"/>
              <a:t>os</a:t>
            </a:r>
            <a:r>
              <a:rPr lang="en-US" altLang="zh-TW" dirty="0"/>
              <a:t> detection.</a:t>
            </a:r>
            <a:br>
              <a:rPr lang="en-US" altLang="zh-TW" dirty="0"/>
            </a:br>
            <a:r>
              <a:rPr lang="en-US" altLang="zh-TW" dirty="0"/>
              <a:t/>
            </a:r>
            <a:br>
              <a:rPr lang="en-US" altLang="zh-TW" dirty="0"/>
            </a:br>
            <a:r>
              <a:rPr lang="en-US" altLang="zh-TW" b="1" dirty="0"/>
              <a:t>Main Features:</a:t>
            </a:r>
            <a:r>
              <a:rPr lang="en-US" altLang="zh-TW" dirty="0"/>
              <a:t/>
            </a:r>
            <a:br>
              <a:rPr lang="en-US" altLang="zh-TW" dirty="0"/>
            </a:br>
            <a:r>
              <a:rPr lang="en-US" altLang="zh-TW" dirty="0"/>
              <a:t>- Auto-Detect of Network Settings</a:t>
            </a:r>
            <a:br>
              <a:rPr lang="en-US" altLang="zh-TW" dirty="0"/>
            </a:br>
            <a:r>
              <a:rPr lang="en-US" altLang="zh-TW" dirty="0"/>
              <a:t>- Scanning of one or more Scan-Ranges</a:t>
            </a:r>
            <a:br>
              <a:rPr lang="en-US" altLang="zh-TW" dirty="0"/>
            </a:br>
            <a:r>
              <a:rPr lang="en-US" altLang="zh-TW" dirty="0"/>
              <a:t>- Complete Management of Network Profiles</a:t>
            </a:r>
            <a:br>
              <a:rPr lang="en-US" altLang="zh-TW" dirty="0"/>
            </a:br>
            <a:r>
              <a:rPr lang="en-US" altLang="zh-TW" dirty="0"/>
              <a:t>- World's Faster Node Discovery Scan</a:t>
            </a:r>
            <a:br>
              <a:rPr lang="en-US" altLang="zh-TW" dirty="0"/>
            </a:br>
            <a:r>
              <a:rPr lang="en-US" altLang="zh-TW" dirty="0"/>
              <a:t>- Automatic and Manual Network Configuration</a:t>
            </a:r>
            <a:br>
              <a:rPr lang="en-US" altLang="zh-TW" dirty="0"/>
            </a:br>
            <a:r>
              <a:rPr lang="en-US" altLang="zh-TW" dirty="0"/>
              <a:t>- Network Statistics and Graphs</a:t>
            </a:r>
            <a:br>
              <a:rPr lang="en-US" altLang="zh-TW" dirty="0"/>
            </a:br>
            <a:r>
              <a:rPr lang="en-US" altLang="zh-TW" dirty="0"/>
              <a:t>- Profile Export (text and HTML)</a:t>
            </a:r>
            <a:br>
              <a:rPr lang="en-US" altLang="zh-TW" dirty="0"/>
            </a:br>
            <a:r>
              <a:rPr lang="en-US" altLang="zh-TW" dirty="0"/>
              <a:t>- Advanced Trapping</a:t>
            </a:r>
            <a:br>
              <a:rPr lang="en-US" altLang="zh-TW" dirty="0"/>
            </a:br>
            <a:r>
              <a:rPr lang="en-US" altLang="zh-TW" dirty="0"/>
              <a:t>- Network Log</a:t>
            </a:r>
            <a:br>
              <a:rPr lang="en-US" altLang="zh-TW" dirty="0"/>
            </a:br>
            <a:r>
              <a:rPr lang="en-US" altLang="zh-TW" dirty="0"/>
              <a:t>- Network Tree View</a:t>
            </a:r>
            <a:br>
              <a:rPr lang="en-US" altLang="zh-TW" dirty="0"/>
            </a:br>
            <a:r>
              <a:rPr lang="en-US" altLang="zh-TW" dirty="0"/>
              <a:t>- Proof Single Node Scan</a:t>
            </a:r>
            <a:br>
              <a:rPr lang="en-US" altLang="zh-TW" dirty="0"/>
            </a:br>
            <a:r>
              <a:rPr lang="en-US" altLang="zh-TW" dirty="0"/>
              <a:t>- Reporting</a:t>
            </a:r>
            <a:endParaRPr lang="zh-TW" altLang="en-US" dirty="0"/>
          </a:p>
        </p:txBody>
      </p:sp>
      <p:sp>
        <p:nvSpPr>
          <p:cNvPr id="5" name="文字方塊 4"/>
          <p:cNvSpPr txBox="1"/>
          <p:nvPr/>
        </p:nvSpPr>
        <p:spPr>
          <a:xfrm>
            <a:off x="205666" y="1087781"/>
            <a:ext cx="6323591" cy="338554"/>
          </a:xfrm>
          <a:prstGeom prst="rect">
            <a:avLst/>
          </a:prstGeom>
          <a:noFill/>
        </p:spPr>
        <p:txBody>
          <a:bodyPr wrap="none" rtlCol="0">
            <a:spAutoFit/>
          </a:bodyPr>
          <a:lstStyle/>
          <a:p>
            <a:r>
              <a:rPr lang="zh-TW" altLang="en-US" sz="1600" dirty="0" smtClean="0"/>
              <a:t>參考文獻</a:t>
            </a:r>
            <a:r>
              <a:rPr lang="en-US" altLang="zh-TW" sz="1600" dirty="0"/>
              <a:t>:https://www.majorgeeks.com/files/details/looklan.html</a:t>
            </a:r>
            <a:endParaRPr lang="zh-TW" altLang="en-US" sz="1600" dirty="0"/>
          </a:p>
        </p:txBody>
      </p:sp>
    </p:spTree>
    <p:extLst>
      <p:ext uri="{BB962C8B-B14F-4D97-AF65-F5344CB8AC3E}">
        <p14:creationId xmlns:p14="http://schemas.microsoft.com/office/powerpoint/2010/main" val="40209553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normAutofit/>
          </a:bodyPr>
          <a:lstStyle/>
          <a:p>
            <a:r>
              <a:rPr lang="en-US" altLang="zh-TW" sz="4000" dirty="0"/>
              <a:t>5. </a:t>
            </a:r>
            <a:r>
              <a:rPr lang="en-US" altLang="zh-TW" sz="4000" dirty="0" err="1" smtClean="0"/>
              <a:t>Look@LAN</a:t>
            </a:r>
            <a:endParaRPr lang="en-US" altLang="zh-TW" sz="4000" dirty="0"/>
          </a:p>
        </p:txBody>
      </p:sp>
      <p:sp>
        <p:nvSpPr>
          <p:cNvPr id="3" name="文字方塊 2"/>
          <p:cNvSpPr txBox="1"/>
          <p:nvPr/>
        </p:nvSpPr>
        <p:spPr>
          <a:xfrm>
            <a:off x="266006" y="1346662"/>
            <a:ext cx="8612547" cy="5078313"/>
          </a:xfrm>
          <a:prstGeom prst="rect">
            <a:avLst/>
          </a:prstGeom>
          <a:noFill/>
        </p:spPr>
        <p:txBody>
          <a:bodyPr wrap="square" rtlCol="0">
            <a:spAutoFit/>
          </a:bodyPr>
          <a:lstStyle/>
          <a:p>
            <a:r>
              <a:rPr lang="en-US" altLang="zh-TW" dirty="0" err="1"/>
              <a:t>Look@Lan</a:t>
            </a:r>
            <a:r>
              <a:rPr lang="en-US" altLang="zh-TW" dirty="0"/>
              <a:t> </a:t>
            </a:r>
            <a:r>
              <a:rPr lang="zh-TW" altLang="en-US" dirty="0"/>
              <a:t>是一款先進的網路監視器，讓您只需點擊幾下即可監控您的網路。非常易於使用，並且可以非常快速地發現網路的活動節點。完整的相關功能，例如：網路配置自動偵測、監控、報告、擷取、統計和圖表、網路樹視圖、網路日誌、證明單節點掃描、作業系統偵測。</a:t>
            </a:r>
            <a:br>
              <a:rPr lang="zh-TW" altLang="en-US" dirty="0"/>
            </a:br>
            <a:r>
              <a:rPr lang="zh-TW" altLang="en-US" dirty="0"/>
              <a:t/>
            </a:r>
            <a:br>
              <a:rPr lang="zh-TW" altLang="en-US" dirty="0"/>
            </a:br>
            <a:r>
              <a:rPr lang="zh-TW" altLang="en-US" b="1" dirty="0"/>
              <a:t>主要功能：</a:t>
            </a:r>
            <a:r>
              <a:rPr lang="zh-TW" altLang="en-US" dirty="0"/>
              <a:t/>
            </a:r>
            <a:br>
              <a:rPr lang="zh-TW" altLang="en-US" dirty="0"/>
            </a:br>
            <a:r>
              <a:rPr lang="en-US" altLang="zh-TW" dirty="0"/>
              <a:t>- </a:t>
            </a:r>
            <a:r>
              <a:rPr lang="zh-TW" altLang="en-US" dirty="0"/>
              <a:t>自動偵測網路設定</a:t>
            </a:r>
            <a:br>
              <a:rPr lang="zh-TW" altLang="en-US" dirty="0"/>
            </a:br>
            <a:r>
              <a:rPr lang="en-US" altLang="zh-TW" dirty="0"/>
              <a:t>- </a:t>
            </a:r>
            <a:r>
              <a:rPr lang="zh-TW" altLang="en-US" dirty="0"/>
              <a:t>掃描一個或多個掃描範圍</a:t>
            </a:r>
            <a:br>
              <a:rPr lang="zh-TW" altLang="en-US" dirty="0"/>
            </a:br>
            <a:r>
              <a:rPr lang="en-US" altLang="zh-TW" dirty="0"/>
              <a:t>- </a:t>
            </a:r>
            <a:r>
              <a:rPr lang="zh-TW" altLang="en-US" dirty="0"/>
              <a:t>全面管理網路</a:t>
            </a:r>
            <a:br>
              <a:rPr lang="zh-TW" altLang="en-US" dirty="0"/>
            </a:br>
            <a:r>
              <a:rPr lang="zh-TW" altLang="en-US" dirty="0"/>
              <a:t>設定檔 </a:t>
            </a:r>
            <a:r>
              <a:rPr lang="en-US" altLang="zh-TW" dirty="0"/>
              <a:t>- </a:t>
            </a:r>
            <a:r>
              <a:rPr lang="zh-TW" altLang="en-US" dirty="0"/>
              <a:t>世界上更快的節點發現掃描</a:t>
            </a:r>
            <a:br>
              <a:rPr lang="zh-TW" altLang="en-US" dirty="0"/>
            </a:br>
            <a:r>
              <a:rPr lang="en-US" altLang="zh-TW" dirty="0"/>
              <a:t>- </a:t>
            </a:r>
            <a:r>
              <a:rPr lang="zh-TW" altLang="en-US" dirty="0"/>
              <a:t>自動和手動網路設定</a:t>
            </a:r>
            <a:br>
              <a:rPr lang="zh-TW" altLang="en-US" dirty="0"/>
            </a:br>
            <a:r>
              <a:rPr lang="en-US" altLang="zh-TW" dirty="0"/>
              <a:t>- </a:t>
            </a:r>
            <a:r>
              <a:rPr lang="zh-TW" altLang="en-US" dirty="0"/>
              <a:t>網路統計資料和圖表</a:t>
            </a:r>
            <a:br>
              <a:rPr lang="zh-TW" altLang="en-US" dirty="0"/>
            </a:br>
            <a:r>
              <a:rPr lang="en-US" altLang="zh-TW" dirty="0"/>
              <a:t>- </a:t>
            </a:r>
            <a:r>
              <a:rPr lang="zh-TW" altLang="en-US" dirty="0"/>
              <a:t>設定檔匯出（文字和</a:t>
            </a:r>
            <a:r>
              <a:rPr lang="en-US" altLang="zh-TW" dirty="0"/>
              <a:t>HTML</a:t>
            </a:r>
            <a:r>
              <a:rPr lang="zh-TW" altLang="en-US" dirty="0"/>
              <a:t>）</a:t>
            </a:r>
            <a:br>
              <a:rPr lang="zh-TW" altLang="en-US" dirty="0"/>
            </a:br>
            <a:r>
              <a:rPr lang="en-US" altLang="zh-TW" dirty="0"/>
              <a:t>- </a:t>
            </a:r>
            <a:r>
              <a:rPr lang="zh-TW" altLang="en-US" dirty="0"/>
              <a:t>進階陷印</a:t>
            </a:r>
            <a:br>
              <a:rPr lang="zh-TW" altLang="en-US" dirty="0"/>
            </a:br>
            <a:r>
              <a:rPr lang="en-US" altLang="zh-TW" dirty="0"/>
              <a:t>- </a:t>
            </a:r>
            <a:r>
              <a:rPr lang="zh-TW" altLang="en-US" dirty="0"/>
              <a:t>網路日誌</a:t>
            </a:r>
            <a:br>
              <a:rPr lang="zh-TW" altLang="en-US" dirty="0"/>
            </a:br>
            <a:r>
              <a:rPr lang="en-US" altLang="zh-TW" dirty="0"/>
              <a:t>- </a:t>
            </a:r>
            <a:r>
              <a:rPr lang="zh-TW" altLang="en-US" dirty="0"/>
              <a:t>網路樹視圖</a:t>
            </a:r>
            <a:br>
              <a:rPr lang="zh-TW" altLang="en-US" dirty="0"/>
            </a:br>
            <a:r>
              <a:rPr lang="en-US" altLang="zh-TW" dirty="0"/>
              <a:t>- </a:t>
            </a:r>
            <a:r>
              <a:rPr lang="zh-TW" altLang="en-US" dirty="0"/>
              <a:t>證明單節點掃描</a:t>
            </a:r>
            <a:br>
              <a:rPr lang="zh-TW" altLang="en-US" dirty="0"/>
            </a:br>
            <a:r>
              <a:rPr lang="en-US" altLang="zh-TW" dirty="0"/>
              <a:t>- </a:t>
            </a:r>
            <a:r>
              <a:rPr lang="zh-TW" altLang="en-US" dirty="0"/>
              <a:t>報告</a:t>
            </a:r>
          </a:p>
        </p:txBody>
      </p:sp>
      <p:sp>
        <p:nvSpPr>
          <p:cNvPr id="4" name="文字方塊 3"/>
          <p:cNvSpPr txBox="1"/>
          <p:nvPr/>
        </p:nvSpPr>
        <p:spPr>
          <a:xfrm>
            <a:off x="205666" y="1087781"/>
            <a:ext cx="6323591" cy="338554"/>
          </a:xfrm>
          <a:prstGeom prst="rect">
            <a:avLst/>
          </a:prstGeom>
          <a:noFill/>
        </p:spPr>
        <p:txBody>
          <a:bodyPr wrap="none" rtlCol="0">
            <a:spAutoFit/>
          </a:bodyPr>
          <a:lstStyle/>
          <a:p>
            <a:r>
              <a:rPr lang="zh-TW" altLang="en-US" sz="1600" dirty="0" smtClean="0"/>
              <a:t>參考文獻</a:t>
            </a:r>
            <a:r>
              <a:rPr lang="en-US" altLang="zh-TW" sz="1600" dirty="0"/>
              <a:t>:https://www.majorgeeks.com/files/details/looklan.html</a:t>
            </a:r>
            <a:endParaRPr lang="zh-TW" altLang="en-US" sz="1600" dirty="0"/>
          </a:p>
        </p:txBody>
      </p:sp>
    </p:spTree>
    <p:extLst>
      <p:ext uri="{BB962C8B-B14F-4D97-AF65-F5344CB8AC3E}">
        <p14:creationId xmlns:p14="http://schemas.microsoft.com/office/powerpoint/2010/main" val="7297912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normAutofit/>
          </a:bodyPr>
          <a:lstStyle/>
          <a:p>
            <a:r>
              <a:rPr lang="en-US" altLang="zh-TW" sz="4000" dirty="0"/>
              <a:t>5. </a:t>
            </a:r>
            <a:r>
              <a:rPr lang="en-US" altLang="zh-TW" sz="4000" dirty="0" err="1" smtClean="0"/>
              <a:t>Look@LAN</a:t>
            </a:r>
            <a:endParaRPr lang="en-US" altLang="zh-TW" sz="4000" dirty="0"/>
          </a:p>
        </p:txBody>
      </p:sp>
      <p:pic>
        <p:nvPicPr>
          <p:cNvPr id="2" name="圖片 1"/>
          <p:cNvPicPr>
            <a:picLocks noChangeAspect="1"/>
          </p:cNvPicPr>
          <p:nvPr/>
        </p:nvPicPr>
        <p:blipFill>
          <a:blip r:embed="rId3"/>
          <a:stretch>
            <a:fillRect/>
          </a:stretch>
        </p:blipFill>
        <p:spPr>
          <a:xfrm>
            <a:off x="223925" y="1342679"/>
            <a:ext cx="8629650" cy="5353050"/>
          </a:xfrm>
          <a:prstGeom prst="rect">
            <a:avLst/>
          </a:prstGeom>
        </p:spPr>
      </p:pic>
      <p:sp>
        <p:nvSpPr>
          <p:cNvPr id="5" name="文字方塊 4"/>
          <p:cNvSpPr txBox="1"/>
          <p:nvPr/>
        </p:nvSpPr>
        <p:spPr>
          <a:xfrm>
            <a:off x="205666" y="1087781"/>
            <a:ext cx="6323591" cy="338554"/>
          </a:xfrm>
          <a:prstGeom prst="rect">
            <a:avLst/>
          </a:prstGeom>
          <a:noFill/>
        </p:spPr>
        <p:txBody>
          <a:bodyPr wrap="none" rtlCol="0">
            <a:spAutoFit/>
          </a:bodyPr>
          <a:lstStyle/>
          <a:p>
            <a:r>
              <a:rPr lang="zh-TW" altLang="en-US" sz="1600" dirty="0" smtClean="0"/>
              <a:t>參考文獻</a:t>
            </a:r>
            <a:r>
              <a:rPr lang="en-US" altLang="zh-TW" sz="1600" dirty="0"/>
              <a:t>:https://www.majorgeeks.com/files/details/looklan.html</a:t>
            </a:r>
            <a:endParaRPr lang="zh-TW" altLang="en-US" sz="1600" dirty="0"/>
          </a:p>
        </p:txBody>
      </p:sp>
    </p:spTree>
    <p:extLst>
      <p:ext uri="{BB962C8B-B14F-4D97-AF65-F5344CB8AC3E}">
        <p14:creationId xmlns:p14="http://schemas.microsoft.com/office/powerpoint/2010/main" val="37222256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normAutofit/>
          </a:bodyPr>
          <a:lstStyle/>
          <a:p>
            <a:r>
              <a:rPr lang="en-US" altLang="zh-TW" sz="4000" dirty="0"/>
              <a:t>5. </a:t>
            </a:r>
            <a:r>
              <a:rPr lang="en-US" altLang="zh-TW" sz="4000" dirty="0" err="1" smtClean="0"/>
              <a:t>Look@LAN</a:t>
            </a:r>
            <a:endParaRPr lang="en-US" altLang="zh-TW" sz="4000"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37" y="1390650"/>
            <a:ext cx="7943850" cy="5467350"/>
          </a:xfrm>
          <a:prstGeom prst="rect">
            <a:avLst/>
          </a:prstGeom>
        </p:spPr>
      </p:pic>
      <p:sp>
        <p:nvSpPr>
          <p:cNvPr id="5" name="文字方塊 4"/>
          <p:cNvSpPr txBox="1"/>
          <p:nvPr/>
        </p:nvSpPr>
        <p:spPr>
          <a:xfrm>
            <a:off x="205666" y="1087781"/>
            <a:ext cx="6323591" cy="338554"/>
          </a:xfrm>
          <a:prstGeom prst="rect">
            <a:avLst/>
          </a:prstGeom>
          <a:noFill/>
        </p:spPr>
        <p:txBody>
          <a:bodyPr wrap="none" rtlCol="0">
            <a:spAutoFit/>
          </a:bodyPr>
          <a:lstStyle/>
          <a:p>
            <a:r>
              <a:rPr lang="zh-TW" altLang="en-US" sz="1600" dirty="0" smtClean="0"/>
              <a:t>參考文獻</a:t>
            </a:r>
            <a:r>
              <a:rPr lang="en-US" altLang="zh-TW" sz="1600" dirty="0"/>
              <a:t>:https://www.majorgeeks.com/files/details/looklan.html</a:t>
            </a:r>
            <a:endParaRPr lang="zh-TW" altLang="en-US" sz="1600" dirty="0"/>
          </a:p>
        </p:txBody>
      </p:sp>
    </p:spTree>
    <p:extLst>
      <p:ext uri="{BB962C8B-B14F-4D97-AF65-F5344CB8AC3E}">
        <p14:creationId xmlns:p14="http://schemas.microsoft.com/office/powerpoint/2010/main" val="38150941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normAutofit/>
          </a:bodyPr>
          <a:lstStyle/>
          <a:p>
            <a:r>
              <a:rPr lang="en-US" altLang="zh-TW" sz="4000" dirty="0" smtClean="0"/>
              <a:t>6. </a:t>
            </a:r>
            <a:r>
              <a:rPr lang="en-US" altLang="zh-TW" sz="4000" dirty="0" err="1" smtClean="0"/>
              <a:t>NetStumbler</a:t>
            </a:r>
            <a:endParaRPr lang="zh-TW" altLang="en-US" sz="4000" dirty="0"/>
          </a:p>
        </p:txBody>
      </p:sp>
      <p:sp>
        <p:nvSpPr>
          <p:cNvPr id="2" name="文字方塊 1"/>
          <p:cNvSpPr txBox="1"/>
          <p:nvPr/>
        </p:nvSpPr>
        <p:spPr>
          <a:xfrm>
            <a:off x="207818" y="1047404"/>
            <a:ext cx="8645237" cy="5632311"/>
          </a:xfrm>
          <a:prstGeom prst="rect">
            <a:avLst/>
          </a:prstGeom>
          <a:noFill/>
        </p:spPr>
        <p:txBody>
          <a:bodyPr wrap="square" rtlCol="0">
            <a:spAutoFit/>
          </a:bodyPr>
          <a:lstStyle/>
          <a:p>
            <a:r>
              <a:rPr lang="en-US" altLang="zh-TW" dirty="0" err="1"/>
              <a:t>NetStumbler</a:t>
            </a:r>
            <a:r>
              <a:rPr lang="en-US" altLang="zh-TW" dirty="0"/>
              <a:t> </a:t>
            </a:r>
            <a:r>
              <a:rPr lang="zh-TW" altLang="en-US" dirty="0"/>
              <a:t>是一個用於尋找無線網路的工具，主要用於 </a:t>
            </a:r>
            <a:r>
              <a:rPr lang="en-US" altLang="zh-TW" dirty="0"/>
              <a:t>Wi-Fi </a:t>
            </a:r>
            <a:r>
              <a:rPr lang="zh-TW" altLang="en-US" dirty="0"/>
              <a:t>網路的掃描和監測。以下是 </a:t>
            </a:r>
            <a:r>
              <a:rPr lang="en-US" altLang="zh-TW" dirty="0" err="1"/>
              <a:t>NetStumbler</a:t>
            </a:r>
            <a:r>
              <a:rPr lang="en-US" altLang="zh-TW" dirty="0"/>
              <a:t> </a:t>
            </a:r>
            <a:r>
              <a:rPr lang="zh-TW" altLang="en-US" dirty="0"/>
              <a:t>的主要功能和用途的解釋：</a:t>
            </a:r>
          </a:p>
          <a:p>
            <a:endParaRPr lang="zh-TW" altLang="en-US" dirty="0"/>
          </a:p>
          <a:p>
            <a:pPr marL="342900" indent="-342900">
              <a:buFont typeface="+mj-lt"/>
              <a:buAutoNum type="arabicPeriod"/>
            </a:pPr>
            <a:r>
              <a:rPr lang="en-US" altLang="zh-TW" dirty="0"/>
              <a:t>Wi-Fi </a:t>
            </a:r>
            <a:r>
              <a:rPr lang="zh-TW" altLang="en-US" dirty="0"/>
              <a:t>網路掃描： </a:t>
            </a:r>
            <a:r>
              <a:rPr lang="en-US" altLang="zh-TW" dirty="0" err="1"/>
              <a:t>NetStumbler</a:t>
            </a:r>
            <a:r>
              <a:rPr lang="en-US" altLang="zh-TW" dirty="0"/>
              <a:t> </a:t>
            </a:r>
            <a:r>
              <a:rPr lang="zh-TW" altLang="en-US" dirty="0"/>
              <a:t>能夠掃描附近的 </a:t>
            </a:r>
            <a:r>
              <a:rPr lang="en-US" altLang="zh-TW" dirty="0"/>
              <a:t>Wi-Fi </a:t>
            </a:r>
            <a:r>
              <a:rPr lang="zh-TW" altLang="en-US" dirty="0"/>
              <a:t>無線網路，並顯示它們的基本信息，如</a:t>
            </a:r>
            <a:r>
              <a:rPr lang="en-US" altLang="zh-TW" dirty="0"/>
              <a:t>SSID</a:t>
            </a:r>
            <a:r>
              <a:rPr lang="zh-TW" altLang="en-US" dirty="0"/>
              <a:t>（服務集標誌）、信號強度、加密狀態等。</a:t>
            </a:r>
          </a:p>
          <a:p>
            <a:pPr marL="342900" indent="-342900">
              <a:buFont typeface="+mj-lt"/>
              <a:buAutoNum type="arabicPeriod"/>
            </a:pPr>
            <a:endParaRPr lang="zh-TW" altLang="en-US" dirty="0"/>
          </a:p>
          <a:p>
            <a:pPr marL="342900" indent="-342900">
              <a:buFont typeface="+mj-lt"/>
              <a:buAutoNum type="arabicPeriod"/>
            </a:pPr>
            <a:r>
              <a:rPr lang="zh-TW" altLang="en-US" dirty="0"/>
              <a:t>無線訊號強度測量： 該工具可以測量每個 </a:t>
            </a:r>
            <a:r>
              <a:rPr lang="en-US" altLang="zh-TW" dirty="0"/>
              <a:t>Wi-Fi </a:t>
            </a:r>
            <a:r>
              <a:rPr lang="zh-TW" altLang="en-US" dirty="0"/>
              <a:t>網路的信號強度，這對於確定設備與無線設備之間的距離和可用性非常有用。</a:t>
            </a:r>
          </a:p>
          <a:p>
            <a:pPr marL="342900" indent="-342900">
              <a:buFont typeface="+mj-lt"/>
              <a:buAutoNum type="arabicPeriod"/>
            </a:pPr>
            <a:endParaRPr lang="zh-TW" altLang="en-US" dirty="0"/>
          </a:p>
          <a:p>
            <a:pPr marL="342900" indent="-342900">
              <a:buFont typeface="+mj-lt"/>
              <a:buAutoNum type="arabicPeriod"/>
            </a:pPr>
            <a:r>
              <a:rPr lang="zh-TW" altLang="en-US" dirty="0"/>
              <a:t>檢測無線設備： </a:t>
            </a:r>
            <a:r>
              <a:rPr lang="en-US" altLang="zh-TW" dirty="0" err="1"/>
              <a:t>NetStumbler</a:t>
            </a:r>
            <a:r>
              <a:rPr lang="en-US" altLang="zh-TW" dirty="0"/>
              <a:t> </a:t>
            </a:r>
            <a:r>
              <a:rPr lang="zh-TW" altLang="en-US" dirty="0"/>
              <a:t>可以檢測並列舉附近的無線設備，包括無線路由器、接入點和其他 </a:t>
            </a:r>
            <a:r>
              <a:rPr lang="en-US" altLang="zh-TW" dirty="0"/>
              <a:t>Wi-Fi </a:t>
            </a:r>
            <a:r>
              <a:rPr lang="zh-TW" altLang="en-US" dirty="0"/>
              <a:t>裝置。</a:t>
            </a:r>
          </a:p>
          <a:p>
            <a:pPr marL="342900" indent="-342900">
              <a:buFont typeface="+mj-lt"/>
              <a:buAutoNum type="arabicPeriod"/>
            </a:pPr>
            <a:endParaRPr lang="zh-TW" altLang="en-US" dirty="0"/>
          </a:p>
          <a:p>
            <a:pPr marL="342900" indent="-342900">
              <a:buFont typeface="+mj-lt"/>
              <a:buAutoNum type="arabicPeriod"/>
            </a:pPr>
            <a:r>
              <a:rPr lang="en-US" altLang="zh-TW" dirty="0"/>
              <a:t>SSID </a:t>
            </a:r>
            <a:r>
              <a:rPr lang="zh-TW" altLang="en-US" dirty="0"/>
              <a:t>隱藏網路識別： </a:t>
            </a:r>
            <a:r>
              <a:rPr lang="en-US" altLang="zh-TW" dirty="0" err="1"/>
              <a:t>NetStumbler</a:t>
            </a:r>
            <a:r>
              <a:rPr lang="en-US" altLang="zh-TW" dirty="0"/>
              <a:t> </a:t>
            </a:r>
            <a:r>
              <a:rPr lang="zh-TW" altLang="en-US" dirty="0"/>
              <a:t>能夠檢測並顯示搭建了</a:t>
            </a:r>
            <a:r>
              <a:rPr lang="en-US" altLang="zh-TW" dirty="0"/>
              <a:t>SSID</a:t>
            </a:r>
            <a:r>
              <a:rPr lang="zh-TW" altLang="en-US" dirty="0"/>
              <a:t>（服務集標誌）隱藏的無線網路。</a:t>
            </a:r>
          </a:p>
          <a:p>
            <a:pPr marL="342900" indent="-342900">
              <a:buFont typeface="+mj-lt"/>
              <a:buAutoNum type="arabicPeriod"/>
            </a:pPr>
            <a:endParaRPr lang="zh-TW" altLang="en-US" dirty="0"/>
          </a:p>
          <a:p>
            <a:pPr marL="342900" indent="-342900">
              <a:buFont typeface="+mj-lt"/>
              <a:buAutoNum type="arabicPeriod"/>
            </a:pPr>
            <a:r>
              <a:rPr lang="zh-TW" altLang="en-US" dirty="0"/>
              <a:t>適用於網路測量和環境分析： 用戶可以使用 </a:t>
            </a:r>
            <a:r>
              <a:rPr lang="en-US" altLang="zh-TW" dirty="0" err="1"/>
              <a:t>NetStumbler</a:t>
            </a:r>
            <a:r>
              <a:rPr lang="en-US" altLang="zh-TW" dirty="0"/>
              <a:t> </a:t>
            </a:r>
            <a:r>
              <a:rPr lang="zh-TW" altLang="en-US" dirty="0"/>
              <a:t>來進行網路測量，尤其是對於評估 </a:t>
            </a:r>
            <a:r>
              <a:rPr lang="en-US" altLang="zh-TW" dirty="0"/>
              <a:t>Wi-Fi </a:t>
            </a:r>
            <a:r>
              <a:rPr lang="zh-TW" altLang="en-US" dirty="0"/>
              <a:t>覆蓋範圍和確保訊號強度的均勻分佈非常有用。</a:t>
            </a:r>
          </a:p>
          <a:p>
            <a:pPr marL="342900" indent="-342900">
              <a:buFont typeface="+mj-lt"/>
              <a:buAutoNum type="arabicPeriod"/>
            </a:pPr>
            <a:endParaRPr lang="zh-TW" altLang="en-US" dirty="0"/>
          </a:p>
          <a:p>
            <a:pPr marL="342900" indent="-342900">
              <a:buFont typeface="+mj-lt"/>
              <a:buAutoNum type="arabicPeriod"/>
            </a:pPr>
            <a:r>
              <a:rPr lang="zh-TW" altLang="en-US" dirty="0"/>
              <a:t>簡易的使用界面： </a:t>
            </a:r>
            <a:r>
              <a:rPr lang="en-US" altLang="zh-TW" dirty="0" err="1"/>
              <a:t>NetStumbler</a:t>
            </a:r>
            <a:r>
              <a:rPr lang="en-US" altLang="zh-TW" dirty="0"/>
              <a:t> </a:t>
            </a:r>
            <a:r>
              <a:rPr lang="zh-TW" altLang="en-US" dirty="0"/>
              <a:t>提供了一個簡單易用的界面，使用戶能夠快速地掃描附近的無線網路並檢視相關信息。</a:t>
            </a:r>
          </a:p>
        </p:txBody>
      </p:sp>
    </p:spTree>
    <p:extLst>
      <p:ext uri="{BB962C8B-B14F-4D97-AF65-F5344CB8AC3E}">
        <p14:creationId xmlns:p14="http://schemas.microsoft.com/office/powerpoint/2010/main" val="5124765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323528" y="2377473"/>
            <a:ext cx="8695322" cy="2715703"/>
          </a:xfrm>
          <a:prstGeom prst="rect">
            <a:avLst/>
          </a:prstGeom>
        </p:spPr>
      </p:pic>
      <p:sp>
        <p:nvSpPr>
          <p:cNvPr id="4" name="矩形 3"/>
          <p:cNvSpPr/>
          <p:nvPr/>
        </p:nvSpPr>
        <p:spPr>
          <a:xfrm>
            <a:off x="323528" y="1268760"/>
            <a:ext cx="6280887" cy="461665"/>
          </a:xfrm>
          <a:prstGeom prst="rect">
            <a:avLst/>
          </a:prstGeom>
        </p:spPr>
        <p:txBody>
          <a:bodyPr wrap="none">
            <a:spAutoFit/>
          </a:bodyPr>
          <a:lstStyle/>
          <a:p>
            <a:r>
              <a:rPr lang="zh-TW" altLang="en-US" sz="2400" kern="0" dirty="0"/>
              <a:t>問題</a:t>
            </a:r>
            <a:r>
              <a:rPr lang="en-US" altLang="zh-TW" sz="2400" kern="0" dirty="0"/>
              <a:t>6.</a:t>
            </a:r>
            <a:r>
              <a:rPr lang="zh-TW" altLang="en-US" sz="2400" kern="0" dirty="0"/>
              <a:t>實際報告有多少文件被檔案系統刪除？</a:t>
            </a:r>
            <a:endParaRPr lang="zh-TW" altLang="en-US" sz="2400" dirty="0"/>
          </a:p>
        </p:txBody>
      </p:sp>
      <p:sp>
        <p:nvSpPr>
          <p:cNvPr id="5" name="矩形 4"/>
          <p:cNvSpPr/>
          <p:nvPr/>
        </p:nvSpPr>
        <p:spPr>
          <a:xfrm>
            <a:off x="1004530" y="3877566"/>
            <a:ext cx="415498" cy="369332"/>
          </a:xfrm>
          <a:prstGeom prst="rect">
            <a:avLst/>
          </a:prstGeom>
        </p:spPr>
        <p:txBody>
          <a:bodyPr wrap="none">
            <a:spAutoFit/>
          </a:bodyPr>
          <a:lstStyle/>
          <a:p>
            <a:r>
              <a:rPr lang="zh-TW" altLang="en-US" b="1" dirty="0">
                <a:solidFill>
                  <a:srgbClr val="FF0000"/>
                </a:solidFill>
                <a:latin typeface="Calibri" panose="020F0502020204030204" pitchFamily="34" charset="0"/>
                <a:cs typeface="Calibri" panose="020F0502020204030204" pitchFamily="34" charset="0"/>
              </a:rPr>
              <a:t>①</a:t>
            </a:r>
            <a:endParaRPr lang="zh-TW" altLang="en-US" dirty="0"/>
          </a:p>
        </p:txBody>
      </p:sp>
      <p:sp>
        <p:nvSpPr>
          <p:cNvPr id="8" name="標題 1">
            <a:extLst>
              <a:ext uri="{FF2B5EF4-FFF2-40B4-BE49-F238E27FC236}">
                <a16:creationId xmlns:a16="http://schemas.microsoft.com/office/drawing/2014/main" id="{D9CFFCDF-A50F-404B-A371-F851DC14DC62}"/>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Autopsy(7/8)</a:t>
            </a:r>
            <a:endParaRPr lang="zh-TW" altLang="en-US" sz="3900" dirty="0"/>
          </a:p>
        </p:txBody>
      </p:sp>
    </p:spTree>
    <p:extLst>
      <p:ext uri="{BB962C8B-B14F-4D97-AF65-F5344CB8AC3E}">
        <p14:creationId xmlns:p14="http://schemas.microsoft.com/office/powerpoint/2010/main" val="22841352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8073857" cy="777600"/>
          </a:xfrm>
        </p:spPr>
        <p:txBody>
          <a:bodyPr>
            <a:normAutofit/>
          </a:bodyPr>
          <a:lstStyle/>
          <a:p>
            <a:pPr lvl="1"/>
            <a:r>
              <a:rPr lang="en-US" altLang="zh-TW" sz="3600" dirty="0" err="1">
                <a:solidFill>
                  <a:srgbClr val="039C97"/>
                </a:solidFill>
                <a:latin typeface="+mj-ea"/>
                <a:ea typeface="+mj-ea"/>
                <a:cs typeface="+mj-cs"/>
              </a:rPr>
              <a:t>Widnows</a:t>
            </a:r>
            <a:r>
              <a:rPr lang="zh-TW" altLang="en-US" sz="3600" dirty="0">
                <a:solidFill>
                  <a:srgbClr val="039C97"/>
                </a:solidFill>
                <a:latin typeface="+mj-ea"/>
                <a:ea typeface="+mj-ea"/>
                <a:cs typeface="+mj-cs"/>
              </a:rPr>
              <a:t>登錄檔鑑識分析</a:t>
            </a:r>
            <a:r>
              <a:rPr lang="en-US" altLang="zh-TW" sz="3600" dirty="0">
                <a:solidFill>
                  <a:srgbClr val="039C97"/>
                </a:solidFill>
                <a:latin typeface="+mj-ea"/>
              </a:rPr>
              <a:t>(2/5)</a:t>
            </a:r>
            <a:endParaRPr lang="zh-TW" altLang="en-US" sz="3600" dirty="0">
              <a:solidFill>
                <a:srgbClr val="039C97"/>
              </a:solidFill>
              <a:latin typeface="+mj-ea"/>
              <a:ea typeface="+mj-ea"/>
              <a:cs typeface="+mj-cs"/>
            </a:endParaRPr>
          </a:p>
        </p:txBody>
      </p:sp>
      <p:pic>
        <p:nvPicPr>
          <p:cNvPr id="3" name="圖片 2"/>
          <p:cNvPicPr>
            <a:picLocks noChangeAspect="1"/>
          </p:cNvPicPr>
          <p:nvPr/>
        </p:nvPicPr>
        <p:blipFill rotWithShape="1">
          <a:blip r:embed="rId3"/>
          <a:srcRect l="2068" t="52775" r="67399" b="112"/>
          <a:stretch/>
        </p:blipFill>
        <p:spPr>
          <a:xfrm>
            <a:off x="467544" y="2718588"/>
            <a:ext cx="3473420" cy="3014667"/>
          </a:xfrm>
          <a:prstGeom prst="rect">
            <a:avLst/>
          </a:prstGeom>
        </p:spPr>
      </p:pic>
      <p:sp>
        <p:nvSpPr>
          <p:cNvPr id="9" name="內容版面配置區 2">
            <a:extLst>
              <a:ext uri="{FF2B5EF4-FFF2-40B4-BE49-F238E27FC236}">
                <a16:creationId xmlns:a16="http://schemas.microsoft.com/office/drawing/2014/main" id="{892294F7-F215-4F15-99BE-421F1E74296F}"/>
              </a:ext>
            </a:extLst>
          </p:cNvPr>
          <p:cNvSpPr txBox="1">
            <a:spLocks/>
          </p:cNvSpPr>
          <p:nvPr/>
        </p:nvSpPr>
        <p:spPr bwMode="auto">
          <a:xfrm>
            <a:off x="179512" y="971436"/>
            <a:ext cx="8568952" cy="166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288000" lvl="1" indent="-288000" defTabSz="0">
              <a:buFont typeface="Times New Roman" pitchFamily="18" charset="0"/>
              <a:buChar char="●"/>
              <a:tabLst>
                <a:tab pos="0" algn="l"/>
              </a:tabLst>
            </a:pPr>
            <a:r>
              <a:rPr lang="zh-TW" altLang="en-US" sz="2800" kern="0" dirty="0">
                <a:latin typeface="+mn-ea"/>
                <a:ea typeface="+mn-ea"/>
                <a:cs typeface="+mn-cs"/>
              </a:rPr>
              <a:t>檢視登錄檔</a:t>
            </a:r>
            <a:r>
              <a:rPr lang="en-US" altLang="zh-TW" sz="2800" kern="0" dirty="0">
                <a:latin typeface="+mn-ea"/>
                <a:ea typeface="+mn-ea"/>
                <a:cs typeface="+mn-cs"/>
              </a:rPr>
              <a:t>(registry)</a:t>
            </a:r>
          </a:p>
          <a:p>
            <a:pPr lvl="1"/>
            <a:r>
              <a:rPr lang="zh-TW" altLang="en-US" kern="0" dirty="0"/>
              <a:t>使用者可利用微軟內建的</a:t>
            </a:r>
            <a:r>
              <a:rPr lang="en-US" altLang="zh-TW" kern="0" dirty="0" err="1"/>
              <a:t>reg</a:t>
            </a:r>
            <a:r>
              <a:rPr lang="zh-TW" altLang="en-US" kern="0" dirty="0"/>
              <a:t>命令列指令</a:t>
            </a:r>
            <a:r>
              <a:rPr lang="en-US" altLang="zh-TW" kern="0" dirty="0"/>
              <a:t>(CLI)</a:t>
            </a:r>
            <a:r>
              <a:rPr lang="zh-TW" altLang="en-US" kern="0" dirty="0"/>
              <a:t>與圖形使用者介面</a:t>
            </a:r>
            <a:r>
              <a:rPr lang="en-US" altLang="zh-TW" kern="0" dirty="0"/>
              <a:t>regedit.exe</a:t>
            </a:r>
            <a:r>
              <a:rPr lang="zh-TW" altLang="en-US" kern="0" dirty="0"/>
              <a:t>來檢視</a:t>
            </a:r>
            <a:r>
              <a:rPr lang="zh-TW" altLang="en-US" dirty="0"/>
              <a:t>登錄檔</a:t>
            </a:r>
            <a:endParaRPr lang="en-US" altLang="zh-TW" kern="0" dirty="0"/>
          </a:p>
          <a:p>
            <a:pPr lvl="1"/>
            <a:endParaRPr lang="zh-TW" altLang="en-US" dirty="0"/>
          </a:p>
          <a:p>
            <a:pPr marL="288000" lvl="1" indent="0">
              <a:buNone/>
            </a:pPr>
            <a:endParaRPr lang="en-US" altLang="zh-TW" kern="0" dirty="0"/>
          </a:p>
        </p:txBody>
      </p:sp>
      <p:pic>
        <p:nvPicPr>
          <p:cNvPr id="4" name="圖片 3"/>
          <p:cNvPicPr>
            <a:picLocks noChangeAspect="1"/>
          </p:cNvPicPr>
          <p:nvPr/>
        </p:nvPicPr>
        <p:blipFill>
          <a:blip r:embed="rId4"/>
          <a:stretch>
            <a:fillRect/>
          </a:stretch>
        </p:blipFill>
        <p:spPr>
          <a:xfrm>
            <a:off x="4909699" y="2468881"/>
            <a:ext cx="3156590" cy="3751204"/>
          </a:xfrm>
          <a:prstGeom prst="rect">
            <a:avLst/>
          </a:prstGeom>
        </p:spPr>
      </p:pic>
    </p:spTree>
    <p:extLst>
      <p:ext uri="{BB962C8B-B14F-4D97-AF65-F5344CB8AC3E}">
        <p14:creationId xmlns:p14="http://schemas.microsoft.com/office/powerpoint/2010/main" val="21004494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440574" y="2760078"/>
            <a:ext cx="7762655" cy="3940649"/>
          </a:xfrm>
          <a:prstGeom prst="rect">
            <a:avLst/>
          </a:prstGeom>
        </p:spPr>
      </p:pic>
      <p:sp>
        <p:nvSpPr>
          <p:cNvPr id="4" name="矩形 3"/>
          <p:cNvSpPr/>
          <p:nvPr/>
        </p:nvSpPr>
        <p:spPr>
          <a:xfrm>
            <a:off x="179512" y="980728"/>
            <a:ext cx="7619394" cy="492443"/>
          </a:xfrm>
          <a:prstGeom prst="rect">
            <a:avLst/>
          </a:prstGeom>
        </p:spPr>
        <p:txBody>
          <a:bodyPr wrap="none">
            <a:spAutoFit/>
          </a:bodyPr>
          <a:lstStyle/>
          <a:p>
            <a:r>
              <a:rPr lang="zh-TW" altLang="en-US" sz="2600" kern="0" dirty="0"/>
              <a:t>問題</a:t>
            </a:r>
            <a:r>
              <a:rPr lang="en-US" altLang="zh-TW" sz="2600" kern="0" dirty="0"/>
              <a:t>7.</a:t>
            </a:r>
            <a:r>
              <a:rPr lang="zh-TW" altLang="en-US" sz="2600" kern="0" dirty="0"/>
              <a:t>執行防毒檢查。電腦是否有病毒？檔名為何</a:t>
            </a:r>
            <a:r>
              <a:rPr lang="en-US" altLang="zh-TW" sz="2600" kern="0" dirty="0"/>
              <a:t>?</a:t>
            </a:r>
            <a:endParaRPr lang="zh-TW" altLang="en-US" sz="2600" dirty="0"/>
          </a:p>
        </p:txBody>
      </p:sp>
      <p:sp>
        <p:nvSpPr>
          <p:cNvPr id="5" name="矩形 4"/>
          <p:cNvSpPr/>
          <p:nvPr/>
        </p:nvSpPr>
        <p:spPr>
          <a:xfrm>
            <a:off x="1262697" y="5805264"/>
            <a:ext cx="415498" cy="369332"/>
          </a:xfrm>
          <a:prstGeom prst="rect">
            <a:avLst/>
          </a:prstGeom>
        </p:spPr>
        <p:txBody>
          <a:bodyPr wrap="none">
            <a:spAutoFit/>
          </a:bodyPr>
          <a:lstStyle/>
          <a:p>
            <a:r>
              <a:rPr lang="zh-TW" altLang="en-US" b="1" dirty="0">
                <a:solidFill>
                  <a:srgbClr val="FF0000"/>
                </a:solidFill>
                <a:latin typeface="Calibri" panose="020F0502020204030204" pitchFamily="34" charset="0"/>
                <a:cs typeface="Calibri" panose="020F0502020204030204" pitchFamily="34" charset="0"/>
              </a:rPr>
              <a:t>①</a:t>
            </a:r>
            <a:endParaRPr lang="zh-TW" altLang="en-US" dirty="0"/>
          </a:p>
        </p:txBody>
      </p:sp>
      <p:sp>
        <p:nvSpPr>
          <p:cNvPr id="7" name="矩形 6"/>
          <p:cNvSpPr/>
          <p:nvPr/>
        </p:nvSpPr>
        <p:spPr>
          <a:xfrm>
            <a:off x="1526684" y="3460647"/>
            <a:ext cx="415498" cy="369332"/>
          </a:xfrm>
          <a:prstGeom prst="rect">
            <a:avLst/>
          </a:prstGeom>
        </p:spPr>
        <p:txBody>
          <a:bodyPr wrap="none">
            <a:spAutoFit/>
          </a:bodyPr>
          <a:lstStyle/>
          <a:p>
            <a:r>
              <a:rPr lang="zh-TW" altLang="en-US" b="1" dirty="0">
                <a:solidFill>
                  <a:srgbClr val="FF0000"/>
                </a:solidFill>
                <a:latin typeface="Calibri" panose="020F0502020204030204" pitchFamily="34" charset="0"/>
                <a:cs typeface="Calibri" panose="020F0502020204030204" pitchFamily="34" charset="0"/>
              </a:rPr>
              <a:t>②</a:t>
            </a:r>
            <a:endParaRPr lang="zh-TW" altLang="en-US" dirty="0"/>
          </a:p>
        </p:txBody>
      </p:sp>
      <p:sp>
        <p:nvSpPr>
          <p:cNvPr id="8" name="矩形 7"/>
          <p:cNvSpPr/>
          <p:nvPr/>
        </p:nvSpPr>
        <p:spPr>
          <a:xfrm>
            <a:off x="323528" y="1507602"/>
            <a:ext cx="8712968" cy="1287917"/>
          </a:xfrm>
          <a:prstGeom prst="rect">
            <a:avLst/>
          </a:prstGeom>
        </p:spPr>
        <p:txBody>
          <a:bodyPr wrap="square">
            <a:spAutoFit/>
          </a:bodyPr>
          <a:lstStyle/>
          <a:p>
            <a:pPr marL="285750" indent="-285750">
              <a:lnSpc>
                <a:spcPct val="110000"/>
              </a:lnSpc>
              <a:buFont typeface="DokChampa"/>
              <a:buChar char="–"/>
            </a:pPr>
            <a:r>
              <a:rPr lang="en-US" altLang="zh-TW" dirty="0"/>
              <a:t>Autopsy</a:t>
            </a:r>
            <a:r>
              <a:rPr lang="zh-TW" altLang="en-US" dirty="0"/>
              <a:t>本身會執行防毒檢查，並在</a:t>
            </a:r>
            <a:r>
              <a:rPr lang="en-US" altLang="zh-TW" dirty="0"/>
              <a:t>Interesting Items</a:t>
            </a:r>
            <a:r>
              <a:rPr lang="zh-TW" altLang="en-US" dirty="0"/>
              <a:t>中顯示其結果發現了一個</a:t>
            </a:r>
            <a:r>
              <a:rPr lang="en-US" altLang="zh-TW" dirty="0"/>
              <a:t>zip</a:t>
            </a:r>
            <a:r>
              <a:rPr lang="zh-TW" altLang="en-US" dirty="0"/>
              <a:t>炸彈，其位置是</a:t>
            </a:r>
          </a:p>
          <a:p>
            <a:pPr marL="271463">
              <a:lnSpc>
                <a:spcPct val="110000"/>
              </a:lnSpc>
            </a:pPr>
            <a:r>
              <a:rPr lang="zh-TW" altLang="en-US" dirty="0"/>
              <a:t>「</a:t>
            </a:r>
            <a:r>
              <a:rPr lang="en-US" altLang="zh-TW" dirty="0"/>
              <a:t>C:\My Documents\FOOTPRINTING\UNIX\unix_hack.tgz</a:t>
            </a:r>
            <a:r>
              <a:rPr lang="zh-TW" altLang="en-US" dirty="0"/>
              <a:t>」</a:t>
            </a:r>
          </a:p>
          <a:p>
            <a:pPr marL="271463">
              <a:lnSpc>
                <a:spcPct val="110000"/>
              </a:lnSpc>
            </a:pPr>
            <a:r>
              <a:rPr lang="zh-TW" altLang="en-US" dirty="0"/>
              <a:t>儘管</a:t>
            </a:r>
            <a:r>
              <a:rPr lang="en-US" altLang="zh-TW" dirty="0"/>
              <a:t>zip</a:t>
            </a:r>
            <a:r>
              <a:rPr lang="zh-TW" altLang="en-US" dirty="0"/>
              <a:t>炸彈與病毒相比不那麼危險，但它們是惡意的並且可能使整個系統崩潰</a:t>
            </a:r>
          </a:p>
        </p:txBody>
      </p:sp>
      <p:sp>
        <p:nvSpPr>
          <p:cNvPr id="10" name="矩形 9"/>
          <p:cNvSpPr/>
          <p:nvPr/>
        </p:nvSpPr>
        <p:spPr>
          <a:xfrm>
            <a:off x="4512061" y="4011354"/>
            <a:ext cx="415498" cy="369332"/>
          </a:xfrm>
          <a:prstGeom prst="rect">
            <a:avLst/>
          </a:prstGeom>
        </p:spPr>
        <p:txBody>
          <a:bodyPr wrap="none">
            <a:spAutoFit/>
          </a:bodyPr>
          <a:lstStyle/>
          <a:p>
            <a:r>
              <a:rPr lang="zh-TW" altLang="en-US" b="1" dirty="0">
                <a:solidFill>
                  <a:srgbClr val="FF0000"/>
                </a:solidFill>
                <a:latin typeface="PMingLiU" panose="02020500000000000000" pitchFamily="18" charset="-120"/>
                <a:ea typeface="PMingLiU" panose="02020500000000000000" pitchFamily="18" charset="-120"/>
                <a:cs typeface="Calibri" panose="020F0502020204030204" pitchFamily="34" charset="0"/>
              </a:rPr>
              <a:t>③</a:t>
            </a:r>
            <a:endParaRPr lang="zh-TW" altLang="en-US" dirty="0">
              <a:solidFill>
                <a:srgbClr val="FF0000"/>
              </a:solidFill>
            </a:endParaRPr>
          </a:p>
        </p:txBody>
      </p:sp>
      <p:sp>
        <p:nvSpPr>
          <p:cNvPr id="11" name="矩形 10"/>
          <p:cNvSpPr/>
          <p:nvPr/>
        </p:nvSpPr>
        <p:spPr>
          <a:xfrm>
            <a:off x="7139777" y="3317423"/>
            <a:ext cx="415498" cy="369332"/>
          </a:xfrm>
          <a:prstGeom prst="rect">
            <a:avLst/>
          </a:prstGeom>
        </p:spPr>
        <p:txBody>
          <a:bodyPr wrap="none">
            <a:spAutoFit/>
          </a:bodyPr>
          <a:lstStyle/>
          <a:p>
            <a:r>
              <a:rPr lang="zh-TW" altLang="en-US" b="1" dirty="0">
                <a:solidFill>
                  <a:srgbClr val="FF0000"/>
                </a:solidFill>
                <a:latin typeface="PMingLiU" panose="02020500000000000000" pitchFamily="18" charset="-120"/>
                <a:ea typeface="PMingLiU" panose="02020500000000000000" pitchFamily="18" charset="-120"/>
                <a:cs typeface="Calibri" panose="020F0502020204030204" pitchFamily="34" charset="0"/>
              </a:rPr>
              <a:t>③</a:t>
            </a:r>
            <a:endParaRPr lang="zh-TW" altLang="en-US" dirty="0">
              <a:solidFill>
                <a:srgbClr val="FF0000"/>
              </a:solidFill>
            </a:endParaRPr>
          </a:p>
        </p:txBody>
      </p:sp>
      <p:sp>
        <p:nvSpPr>
          <p:cNvPr id="12" name="標題 1">
            <a:extLst>
              <a:ext uri="{FF2B5EF4-FFF2-40B4-BE49-F238E27FC236}">
                <a16:creationId xmlns:a16="http://schemas.microsoft.com/office/drawing/2014/main" id="{19BDE924-33BF-4B69-AF98-2B5527024FE3}"/>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Autopsy(8/8)</a:t>
            </a:r>
            <a:endParaRPr lang="zh-TW" altLang="en-US" sz="3900" dirty="0"/>
          </a:p>
        </p:txBody>
      </p:sp>
    </p:spTree>
    <p:extLst>
      <p:ext uri="{BB962C8B-B14F-4D97-AF65-F5344CB8AC3E}">
        <p14:creationId xmlns:p14="http://schemas.microsoft.com/office/powerpoint/2010/main" val="19835646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179512" y="1124744"/>
            <a:ext cx="8856984"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kern="0" dirty="0">
                <a:solidFill>
                  <a:schemeClr val="tx1"/>
                </a:solidFill>
              </a:rPr>
              <a:t>練習名稱：使用</a:t>
            </a:r>
            <a:r>
              <a:rPr lang="en-US" altLang="zh-TW" kern="0" dirty="0">
                <a:solidFill>
                  <a:schemeClr val="tx1"/>
                </a:solidFill>
              </a:rPr>
              <a:t>Autopsy</a:t>
            </a:r>
            <a:r>
              <a:rPr lang="zh-TW" altLang="en-US" kern="0" dirty="0">
                <a:solidFill>
                  <a:schemeClr val="tx1"/>
                </a:solidFill>
              </a:rPr>
              <a:t>進行</a:t>
            </a:r>
            <a:r>
              <a:rPr lang="en-US" altLang="zh-TW" kern="0" dirty="0" err="1">
                <a:solidFill>
                  <a:schemeClr val="tx1"/>
                </a:solidFill>
              </a:rPr>
              <a:t>Widnows</a:t>
            </a:r>
            <a:r>
              <a:rPr lang="zh-TW" altLang="en-US" kern="0" dirty="0">
                <a:solidFill>
                  <a:schemeClr val="tx1"/>
                </a:solidFill>
              </a:rPr>
              <a:t>登錄檔鑑識分析</a:t>
            </a:r>
            <a:endParaRPr lang="en-US" altLang="zh-TW" kern="0" dirty="0">
              <a:solidFill>
                <a:schemeClr val="tx1"/>
              </a:solidFill>
            </a:endParaRPr>
          </a:p>
          <a:p>
            <a:r>
              <a:rPr lang="zh-TW" altLang="en-US" kern="0" dirty="0">
                <a:solidFill>
                  <a:schemeClr val="tx1"/>
                </a:solidFill>
              </a:rPr>
              <a:t>樣本：</a:t>
            </a:r>
            <a:r>
              <a:rPr lang="en-US" altLang="zh-TW" kern="0" dirty="0" err="1">
                <a:solidFill>
                  <a:schemeClr val="tx1"/>
                </a:solidFill>
              </a:rPr>
              <a:t>cfreds</a:t>
            </a:r>
            <a:r>
              <a:rPr lang="en-US" altLang="zh-TW" kern="0" dirty="0">
                <a:solidFill>
                  <a:schemeClr val="tx1"/>
                </a:solidFill>
              </a:rPr>
              <a:t>:</a:t>
            </a:r>
            <a:r>
              <a:rPr lang="zh-TW" altLang="en-US" kern="0" dirty="0">
                <a:solidFill>
                  <a:schemeClr val="tx1"/>
                </a:solidFill>
              </a:rPr>
              <a:t> </a:t>
            </a:r>
            <a:r>
              <a:rPr lang="en-US" altLang="zh-TW" kern="0" dirty="0">
                <a:solidFill>
                  <a:schemeClr val="tx1"/>
                </a:solidFill>
              </a:rPr>
              <a:t>Hacking</a:t>
            </a:r>
            <a:r>
              <a:rPr lang="zh-TW" altLang="en-US" kern="0" dirty="0">
                <a:solidFill>
                  <a:schemeClr val="tx1"/>
                </a:solidFill>
              </a:rPr>
              <a:t> </a:t>
            </a:r>
            <a:r>
              <a:rPr lang="en-US" altLang="zh-TW" kern="0" dirty="0">
                <a:solidFill>
                  <a:schemeClr val="tx1"/>
                </a:solidFill>
              </a:rPr>
              <a:t>Case(</a:t>
            </a:r>
            <a:r>
              <a:rPr lang="zh-TW" altLang="en-US" kern="0" dirty="0">
                <a:solidFill>
                  <a:schemeClr val="tx1"/>
                </a:solidFill>
              </a:rPr>
              <a:t>請參看第三章實作練習</a:t>
            </a:r>
            <a:r>
              <a:rPr lang="en-US" altLang="zh-TW" kern="0" dirty="0">
                <a:solidFill>
                  <a:schemeClr val="tx1"/>
                </a:solidFill>
              </a:rPr>
              <a:t>)</a:t>
            </a:r>
          </a:p>
          <a:p>
            <a:pPr lvl="2"/>
            <a:r>
              <a:rPr lang="en-US" altLang="zh-TW" kern="0" dirty="0"/>
              <a:t>2004.9.20</a:t>
            </a:r>
            <a:r>
              <a:rPr lang="zh-TW" altLang="en-US" kern="0" dirty="0"/>
              <a:t>警方拾獲一台</a:t>
            </a:r>
            <a:r>
              <a:rPr lang="en-US" altLang="zh-TW" kern="0" dirty="0"/>
              <a:t>DELL</a:t>
            </a:r>
            <a:r>
              <a:rPr lang="zh-TW" altLang="en-US" kern="0" dirty="0"/>
              <a:t> </a:t>
            </a:r>
            <a:r>
              <a:rPr lang="en-US" altLang="zh-TW" kern="0" dirty="0" err="1"/>
              <a:t>CPi</a:t>
            </a:r>
            <a:r>
              <a:rPr lang="zh-TW" altLang="en-US" kern="0" dirty="0"/>
              <a:t>筆記型電腦，序號</a:t>
            </a:r>
            <a:r>
              <a:rPr lang="en-US" altLang="zh-TW" kern="0" dirty="0"/>
              <a:t># VLQLW</a:t>
            </a:r>
            <a:r>
              <a:rPr lang="zh-TW" altLang="en-US" kern="0" dirty="0"/>
              <a:t>，電腦上還有無線</a:t>
            </a:r>
            <a:r>
              <a:rPr lang="en-US" altLang="zh-TW" kern="0" dirty="0"/>
              <a:t>PCMCIA</a:t>
            </a:r>
            <a:r>
              <a:rPr lang="zh-TW" altLang="en-US" kern="0" dirty="0"/>
              <a:t>卡與外部自製</a:t>
            </a:r>
            <a:r>
              <a:rPr lang="en-US" altLang="zh-TW" kern="0" dirty="0"/>
              <a:t>802.11b</a:t>
            </a:r>
            <a:r>
              <a:rPr lang="zh-TW" altLang="en-US" kern="0" dirty="0"/>
              <a:t>天線。警方懷疑這台電腦被用來當作駭客工具，但卻無法與嫌疑人</a:t>
            </a:r>
            <a:r>
              <a:rPr lang="en-US" altLang="zh-TW" kern="0" dirty="0"/>
              <a:t>(Greg </a:t>
            </a:r>
            <a:r>
              <a:rPr lang="en-US" altLang="zh-TW" kern="0" dirty="0" err="1"/>
              <a:t>Schardt</a:t>
            </a:r>
            <a:r>
              <a:rPr lang="en-US" altLang="zh-TW" kern="0" dirty="0"/>
              <a:t>)</a:t>
            </a:r>
            <a:r>
              <a:rPr lang="zh-TW" altLang="en-US" kern="0" dirty="0"/>
              <a:t>聯繫起來，</a:t>
            </a:r>
            <a:r>
              <a:rPr lang="en-US" altLang="zh-TW" kern="0" dirty="0" err="1"/>
              <a:t>Schardt</a:t>
            </a:r>
            <a:r>
              <a:rPr lang="zh-TW" altLang="en-US" kern="0" dirty="0"/>
              <a:t>的線上暱名是</a:t>
            </a:r>
            <a:r>
              <a:rPr lang="en-US" altLang="zh-TW" kern="0" dirty="0"/>
              <a:t>“</a:t>
            </a:r>
            <a:r>
              <a:rPr lang="en-US" altLang="zh-TW" kern="0" dirty="0" err="1"/>
              <a:t>Mr.Evil</a:t>
            </a:r>
            <a:r>
              <a:rPr lang="en-US" altLang="zh-TW" kern="0" dirty="0"/>
              <a:t>”</a:t>
            </a:r>
            <a:r>
              <a:rPr lang="zh-TW" altLang="en-US" kern="0" dirty="0"/>
              <a:t>。已知他會將車輛停放在無線存取點</a:t>
            </a:r>
            <a:r>
              <a:rPr lang="en-US" altLang="zh-TW" kern="0" dirty="0"/>
              <a:t>(</a:t>
            </a:r>
            <a:r>
              <a:rPr lang="zh-TW" altLang="en-US" kern="0" dirty="0"/>
              <a:t>例如星巴克與其他</a:t>
            </a:r>
            <a:r>
              <a:rPr lang="en-US" altLang="zh-TW" kern="0" dirty="0"/>
              <a:t>T-Mobile</a:t>
            </a:r>
            <a:r>
              <a:rPr lang="zh-TW" altLang="en-US" kern="0" dirty="0"/>
              <a:t>熱點</a:t>
            </a:r>
            <a:r>
              <a:rPr lang="en-US" altLang="zh-TW" kern="0" dirty="0"/>
              <a:t>)</a:t>
            </a:r>
            <a:r>
              <a:rPr lang="zh-TW" altLang="en-US" kern="0" dirty="0"/>
              <a:t>範圍內，然後攔截網路流量，試圖取得信用卡號、使用者名稱及密碼</a:t>
            </a:r>
          </a:p>
          <a:p>
            <a:pPr lvl="2"/>
            <a:r>
              <a:rPr lang="zh-TW" altLang="en-US" kern="0" dirty="0"/>
              <a:t>你的任務</a:t>
            </a:r>
            <a:r>
              <a:rPr lang="en-US" altLang="zh-TW" kern="0" dirty="0"/>
              <a:t>:</a:t>
            </a:r>
            <a:r>
              <a:rPr lang="zh-TW" altLang="en-US" kern="0" dirty="0"/>
              <a:t>尋找任何駭客軟體、其使用證據以及可能產生的任何數據。嘗試將電腦與嫌疑人聯繫起來</a:t>
            </a:r>
          </a:p>
          <a:p>
            <a:pPr lvl="2"/>
            <a:r>
              <a:rPr lang="zh-TW" altLang="en-US" kern="0" dirty="0"/>
              <a:t>標的物：廢棄筆記型電腦</a:t>
            </a:r>
            <a:r>
              <a:rPr lang="en-US" altLang="zh-TW" kern="0" dirty="0" err="1"/>
              <a:t>EnCase</a:t>
            </a:r>
            <a:r>
              <a:rPr lang="zh-TW" altLang="en-US" kern="0" dirty="0"/>
              <a:t>映像已製作完成</a:t>
            </a:r>
            <a:endParaRPr lang="en-US" altLang="zh-TW" kern="0" dirty="0"/>
          </a:p>
        </p:txBody>
      </p:sp>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a:xfrm>
            <a:off x="179512" y="264123"/>
            <a:ext cx="8145865" cy="777600"/>
          </a:xfrm>
        </p:spPr>
        <p:txBody>
          <a:bodyPr/>
          <a:lstStyle/>
          <a:p>
            <a:r>
              <a:rPr lang="zh-TW" altLang="en-US" dirty="0"/>
              <a:t>實作練習：登錄檔鑑識分析</a:t>
            </a:r>
            <a:r>
              <a:rPr lang="en-US" altLang="zh-TW" dirty="0"/>
              <a:t>(1/4)</a:t>
            </a:r>
            <a:endParaRPr lang="zh-TW" altLang="en-US" dirty="0"/>
          </a:p>
        </p:txBody>
      </p:sp>
    </p:spTree>
    <p:extLst>
      <p:ext uri="{BB962C8B-B14F-4D97-AF65-F5344CB8AC3E}">
        <p14:creationId xmlns:p14="http://schemas.microsoft.com/office/powerpoint/2010/main" val="16043194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179512" y="908720"/>
            <a:ext cx="8856984"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kern="0" dirty="0">
                <a:solidFill>
                  <a:schemeClr val="tx1"/>
                </a:solidFill>
              </a:rPr>
              <a:t>練習名稱：使用</a:t>
            </a:r>
            <a:r>
              <a:rPr lang="en-US" altLang="zh-TW" kern="0" dirty="0">
                <a:solidFill>
                  <a:schemeClr val="tx1"/>
                </a:solidFill>
              </a:rPr>
              <a:t>Autopsy</a:t>
            </a:r>
            <a:r>
              <a:rPr lang="zh-TW" altLang="en-US" kern="0" dirty="0">
                <a:solidFill>
                  <a:schemeClr val="tx1"/>
                </a:solidFill>
              </a:rPr>
              <a:t>進行</a:t>
            </a:r>
            <a:r>
              <a:rPr lang="en-US" altLang="zh-TW" kern="0" dirty="0" err="1">
                <a:solidFill>
                  <a:schemeClr val="tx1"/>
                </a:solidFill>
              </a:rPr>
              <a:t>Widnows</a:t>
            </a:r>
            <a:r>
              <a:rPr lang="zh-TW" altLang="en-US" kern="0" dirty="0">
                <a:solidFill>
                  <a:schemeClr val="tx1"/>
                </a:solidFill>
              </a:rPr>
              <a:t>登錄檔鑑識分析</a:t>
            </a:r>
            <a:endParaRPr lang="en-US" altLang="zh-TW" kern="0" dirty="0">
              <a:solidFill>
                <a:schemeClr val="tx1"/>
              </a:solidFill>
            </a:endParaRPr>
          </a:p>
          <a:p>
            <a:r>
              <a:rPr lang="zh-TW" altLang="en-US" kern="0" dirty="0">
                <a:solidFill>
                  <a:schemeClr val="tx1"/>
                </a:solidFill>
              </a:rPr>
              <a:t>根據資安情境回答下列問題：</a:t>
            </a:r>
            <a:endParaRPr lang="en-US" altLang="zh-TW" kern="0" dirty="0">
              <a:solidFill>
                <a:schemeClr val="tx1"/>
              </a:solidFill>
            </a:endParaRPr>
          </a:p>
          <a:p>
            <a:pPr lvl="2"/>
            <a:r>
              <a:rPr lang="zh-TW" altLang="en-US" kern="0" dirty="0"/>
              <a:t>問題</a:t>
            </a:r>
            <a:r>
              <a:rPr lang="en-US" altLang="zh-TW" kern="0" dirty="0"/>
              <a:t>1.A.</a:t>
            </a:r>
            <a:r>
              <a:rPr lang="zh-TW" altLang="en-US" kern="0" dirty="0"/>
              <a:t>電腦</a:t>
            </a:r>
            <a:r>
              <a:rPr lang="zh-TW" altLang="en-US" dirty="0"/>
              <a:t>安裝日期是什麼時候？</a:t>
            </a:r>
            <a:r>
              <a:rPr lang="en-US" altLang="zh-TW" kern="0" dirty="0"/>
              <a:t>(</a:t>
            </a:r>
            <a:r>
              <a:rPr lang="zh-TW" altLang="en-US" kern="0" dirty="0"/>
              <a:t>原第</a:t>
            </a:r>
            <a:r>
              <a:rPr lang="en-US" altLang="zh-TW" kern="0" dirty="0"/>
              <a:t>3</a:t>
            </a:r>
            <a:r>
              <a:rPr lang="zh-TW" altLang="en-US" kern="0" dirty="0"/>
              <a:t>題</a:t>
            </a:r>
            <a:r>
              <a:rPr lang="en-US" altLang="zh-TW" kern="0" dirty="0"/>
              <a:t>)B.</a:t>
            </a:r>
            <a:r>
              <a:rPr lang="zh-TW" altLang="en-US" dirty="0"/>
              <a:t>註冊擁有人</a:t>
            </a:r>
            <a:r>
              <a:rPr lang="en-US" altLang="zh-TW" dirty="0"/>
              <a:t>(register user)</a:t>
            </a:r>
            <a:r>
              <a:rPr lang="zh-TW" altLang="en-US" dirty="0"/>
              <a:t>是誰</a:t>
            </a:r>
            <a:r>
              <a:rPr lang="en-US" altLang="zh-TW" dirty="0"/>
              <a:t>?(</a:t>
            </a:r>
            <a:r>
              <a:rPr lang="zh-TW" altLang="en-US" kern="0" dirty="0"/>
              <a:t>原第</a:t>
            </a:r>
            <a:r>
              <a:rPr lang="en-US" altLang="zh-TW" kern="0" dirty="0"/>
              <a:t>5</a:t>
            </a:r>
            <a:r>
              <a:rPr lang="zh-TW" altLang="en-US" kern="0" dirty="0"/>
              <a:t>題</a:t>
            </a:r>
            <a:r>
              <a:rPr lang="en-US" altLang="zh-TW" kern="0" dirty="0"/>
              <a:t>)</a:t>
            </a:r>
            <a:endParaRPr lang="zh-TW" altLang="en-US" kern="0" dirty="0"/>
          </a:p>
          <a:p>
            <a:pPr lvl="2"/>
            <a:r>
              <a:rPr lang="zh-TW" altLang="en-US" kern="0" dirty="0"/>
              <a:t>問題</a:t>
            </a:r>
            <a:r>
              <a:rPr lang="en-US" altLang="zh-TW" kern="0" dirty="0"/>
              <a:t>2.</a:t>
            </a:r>
            <a:r>
              <a:rPr lang="zh-TW" altLang="en-US" dirty="0"/>
              <a:t>時區設定</a:t>
            </a:r>
            <a:r>
              <a:rPr lang="en-US" altLang="zh-TW" dirty="0"/>
              <a:t>(time zone settings)</a:t>
            </a:r>
            <a:r>
              <a:rPr lang="zh-TW" altLang="en-US" dirty="0"/>
              <a:t>是哪裡？</a:t>
            </a:r>
            <a:r>
              <a:rPr lang="en-US" altLang="zh-TW" dirty="0"/>
              <a:t>(</a:t>
            </a:r>
            <a:r>
              <a:rPr lang="zh-TW" altLang="en-US" kern="0" dirty="0"/>
              <a:t>原第</a:t>
            </a:r>
            <a:r>
              <a:rPr lang="en-US" altLang="zh-TW" kern="0" dirty="0"/>
              <a:t>4</a:t>
            </a:r>
            <a:r>
              <a:rPr lang="zh-TW" altLang="en-US" kern="0" dirty="0"/>
              <a:t>題</a:t>
            </a:r>
            <a:r>
              <a:rPr lang="en-US" altLang="zh-TW" kern="0" dirty="0"/>
              <a:t>)</a:t>
            </a:r>
            <a:endParaRPr lang="en-US" altLang="zh-TW" dirty="0"/>
          </a:p>
          <a:p>
            <a:pPr lvl="2"/>
            <a:r>
              <a:rPr lang="zh-TW" altLang="en-US" kern="0" dirty="0"/>
              <a:t>問題</a:t>
            </a:r>
            <a:r>
              <a:rPr lang="en-US" altLang="zh-TW" kern="0" dirty="0"/>
              <a:t>3</a:t>
            </a:r>
            <a:r>
              <a:rPr lang="en-US" altLang="zh-TW" kern="0" dirty="0" smtClean="0"/>
              <a:t>.</a:t>
            </a:r>
            <a:r>
              <a:rPr lang="zh-TW" altLang="en-US" kern="0" dirty="0" smtClean="0"/>
              <a:t>電腦</a:t>
            </a:r>
            <a:r>
              <a:rPr lang="zh-TW" altLang="en-US" kern="0" dirty="0"/>
              <a:t>帳戶名稱</a:t>
            </a:r>
            <a:r>
              <a:rPr lang="en-US" altLang="zh-TW" kern="0" dirty="0"/>
              <a:t>(</a:t>
            </a:r>
            <a:r>
              <a:rPr lang="en-US" altLang="zh-TW" dirty="0"/>
              <a:t>computer account name</a:t>
            </a:r>
            <a:r>
              <a:rPr lang="en-US" altLang="zh-TW" kern="0" dirty="0"/>
              <a:t>)</a:t>
            </a:r>
            <a:r>
              <a:rPr lang="zh-TW" altLang="en-US" kern="0" dirty="0"/>
              <a:t>是什麼？</a:t>
            </a:r>
            <a:r>
              <a:rPr lang="en-US" altLang="zh-TW" kern="0" dirty="0"/>
              <a:t>(</a:t>
            </a:r>
            <a:r>
              <a:rPr lang="zh-TW" altLang="en-US" kern="0" dirty="0"/>
              <a:t>原第</a:t>
            </a:r>
            <a:r>
              <a:rPr lang="en-US" altLang="zh-TW" kern="0" dirty="0"/>
              <a:t>6</a:t>
            </a:r>
            <a:r>
              <a:rPr lang="zh-TW" altLang="en-US" kern="0" dirty="0"/>
              <a:t>題</a:t>
            </a:r>
            <a:r>
              <a:rPr lang="en-US" altLang="zh-TW" kern="0" dirty="0"/>
              <a:t>)</a:t>
            </a:r>
            <a:endParaRPr lang="zh-TW" altLang="en-US" kern="0" dirty="0"/>
          </a:p>
          <a:p>
            <a:pPr lvl="2"/>
            <a:r>
              <a:rPr lang="zh-TW" altLang="en-US" kern="0" dirty="0"/>
              <a:t>問題</a:t>
            </a:r>
            <a:r>
              <a:rPr lang="en-US" altLang="zh-TW" kern="0" dirty="0"/>
              <a:t>4.</a:t>
            </a:r>
            <a:r>
              <a:rPr lang="zh-TW" altLang="en-US" dirty="0"/>
              <a:t>主網域</a:t>
            </a:r>
            <a:r>
              <a:rPr lang="en-US" altLang="zh-TW" dirty="0"/>
              <a:t>(primary domain name)</a:t>
            </a:r>
            <a:r>
              <a:rPr lang="zh-TW" altLang="en-US" dirty="0"/>
              <a:t>為何</a:t>
            </a:r>
            <a:r>
              <a:rPr lang="en-US" altLang="zh-TW" dirty="0"/>
              <a:t>?</a:t>
            </a:r>
            <a:r>
              <a:rPr lang="en-US" altLang="zh-TW" kern="0" dirty="0"/>
              <a:t>(</a:t>
            </a:r>
            <a:r>
              <a:rPr lang="zh-TW" altLang="en-US" kern="0" dirty="0"/>
              <a:t>原第</a:t>
            </a:r>
            <a:r>
              <a:rPr lang="en-US" altLang="zh-TW" kern="0" dirty="0"/>
              <a:t>7</a:t>
            </a:r>
            <a:r>
              <a:rPr lang="zh-TW" altLang="en-US" kern="0" dirty="0"/>
              <a:t>題</a:t>
            </a:r>
            <a:r>
              <a:rPr lang="en-US" altLang="zh-TW" kern="0" dirty="0"/>
              <a:t>)</a:t>
            </a:r>
          </a:p>
          <a:p>
            <a:pPr lvl="2"/>
            <a:r>
              <a:rPr lang="zh-TW" altLang="en-US" kern="0" dirty="0"/>
              <a:t>問題</a:t>
            </a:r>
            <a:r>
              <a:rPr lang="en-US" altLang="zh-TW" kern="0" dirty="0"/>
              <a:t>5.</a:t>
            </a:r>
            <a:r>
              <a:rPr lang="zh-TW" altLang="en-US" dirty="0"/>
              <a:t>最後記錄的電腦關閉日期</a:t>
            </a:r>
            <a:r>
              <a:rPr lang="en-US" altLang="zh-TW" dirty="0"/>
              <a:t>/</a:t>
            </a:r>
            <a:r>
              <a:rPr lang="zh-TW" altLang="en-US" dirty="0"/>
              <a:t>時間是什麼時候？</a:t>
            </a:r>
            <a:r>
              <a:rPr lang="en-US" altLang="zh-TW" kern="0" dirty="0"/>
              <a:t>(</a:t>
            </a:r>
            <a:r>
              <a:rPr lang="zh-TW" altLang="en-US" kern="0" dirty="0"/>
              <a:t>原第</a:t>
            </a:r>
            <a:r>
              <a:rPr lang="en-US" altLang="zh-TW" kern="0" dirty="0"/>
              <a:t>8</a:t>
            </a:r>
            <a:r>
              <a:rPr lang="zh-TW" altLang="en-US" kern="0" dirty="0"/>
              <a:t>題</a:t>
            </a:r>
            <a:r>
              <a:rPr lang="en-US" altLang="zh-TW" kern="0" dirty="0"/>
              <a:t>)</a:t>
            </a:r>
          </a:p>
          <a:p>
            <a:pPr lvl="2"/>
            <a:r>
              <a:rPr lang="zh-TW" altLang="en-US" kern="0" dirty="0"/>
              <a:t>問題</a:t>
            </a:r>
            <a:r>
              <a:rPr lang="en-US" altLang="zh-TW" kern="0" dirty="0"/>
              <a:t>6.</a:t>
            </a:r>
            <a:r>
              <a:rPr lang="zh-TW" altLang="en-US" dirty="0"/>
              <a:t>最後登入電腦的使用者是誰？</a:t>
            </a:r>
            <a:r>
              <a:rPr lang="en-US" altLang="zh-TW" kern="0" dirty="0"/>
              <a:t>(</a:t>
            </a:r>
            <a:r>
              <a:rPr lang="zh-TW" altLang="en-US" kern="0" dirty="0"/>
              <a:t>原第</a:t>
            </a:r>
            <a:r>
              <a:rPr lang="en-US" altLang="zh-TW" kern="0" dirty="0"/>
              <a:t>11</a:t>
            </a:r>
            <a:r>
              <a:rPr lang="zh-TW" altLang="en-US" kern="0" dirty="0"/>
              <a:t>題</a:t>
            </a:r>
            <a:r>
              <a:rPr lang="en-US" altLang="zh-TW" kern="0" dirty="0"/>
              <a:t>)</a:t>
            </a:r>
            <a:endParaRPr lang="zh-TW" altLang="en-US" kern="0" dirty="0"/>
          </a:p>
          <a:p>
            <a:pPr lvl="2"/>
            <a:r>
              <a:rPr lang="zh-TW" altLang="en-US" kern="0" dirty="0"/>
              <a:t>問題</a:t>
            </a:r>
            <a:r>
              <a:rPr lang="en-US" altLang="zh-TW" kern="0" dirty="0"/>
              <a:t>7.</a:t>
            </a:r>
            <a:r>
              <a:rPr lang="zh-TW" altLang="en-US" dirty="0"/>
              <a:t>搜尋名稱「</a:t>
            </a:r>
            <a:r>
              <a:rPr lang="en-US" altLang="zh-TW" dirty="0"/>
              <a:t>Greg </a:t>
            </a:r>
            <a:r>
              <a:rPr lang="en-US" altLang="zh-TW" dirty="0" err="1"/>
              <a:t>Schardt</a:t>
            </a:r>
            <a:r>
              <a:rPr lang="zh-TW" altLang="en-US" dirty="0"/>
              <a:t>」會顯示多個符合項目。其中一個證明</a:t>
            </a:r>
            <a:r>
              <a:rPr lang="en-US" altLang="zh-TW" dirty="0"/>
              <a:t>Greg </a:t>
            </a:r>
            <a:r>
              <a:rPr lang="en-US" altLang="zh-TW" dirty="0" err="1"/>
              <a:t>Schardt</a:t>
            </a:r>
            <a:r>
              <a:rPr lang="zh-TW" altLang="en-US" dirty="0"/>
              <a:t>是</a:t>
            </a:r>
            <a:r>
              <a:rPr lang="en-US" altLang="zh-TW" kern="0" dirty="0"/>
              <a:t>“</a:t>
            </a:r>
            <a:r>
              <a:rPr lang="en-US" altLang="zh-TW" kern="0" dirty="0" err="1"/>
              <a:t>Mr.Evil</a:t>
            </a:r>
            <a:r>
              <a:rPr lang="en-US" altLang="zh-TW" kern="0" dirty="0"/>
              <a:t>”</a:t>
            </a:r>
            <a:r>
              <a:rPr lang="zh-TW" altLang="en-US" dirty="0"/>
              <a:t>，也是這台電腦的管理員。它是什麼文件？該文件與什麼軟體程式相關？</a:t>
            </a:r>
            <a:r>
              <a:rPr lang="en-US" altLang="zh-TW" kern="0" dirty="0"/>
              <a:t>(</a:t>
            </a:r>
            <a:r>
              <a:rPr lang="zh-TW" altLang="en-US" kern="0" dirty="0"/>
              <a:t>改自原第</a:t>
            </a:r>
            <a:r>
              <a:rPr lang="en-US" altLang="zh-TW" kern="0" dirty="0"/>
              <a:t>12</a:t>
            </a:r>
            <a:r>
              <a:rPr lang="zh-TW" altLang="en-US" kern="0" dirty="0"/>
              <a:t>題</a:t>
            </a:r>
            <a:r>
              <a:rPr lang="en-US" altLang="zh-TW" kern="0" dirty="0"/>
              <a:t>)</a:t>
            </a:r>
            <a:endParaRPr lang="zh-TW" altLang="en-US" kern="0" dirty="0"/>
          </a:p>
          <a:p>
            <a:endParaRPr lang="en-US" altLang="zh-TW" kern="0" dirty="0">
              <a:solidFill>
                <a:schemeClr val="tx1"/>
              </a:solidFill>
            </a:endParaRPr>
          </a:p>
        </p:txBody>
      </p:sp>
      <p:sp>
        <p:nvSpPr>
          <p:cNvPr id="6" name="標題 2">
            <a:extLst>
              <a:ext uri="{FF2B5EF4-FFF2-40B4-BE49-F238E27FC236}">
                <a16:creationId xmlns:a16="http://schemas.microsoft.com/office/drawing/2014/main" id="{87B72884-BB68-45B0-8300-5C3124D942B4}"/>
              </a:ext>
            </a:extLst>
          </p:cNvPr>
          <p:cNvSpPr>
            <a:spLocks noGrp="1"/>
          </p:cNvSpPr>
          <p:nvPr>
            <p:ph type="title"/>
          </p:nvPr>
        </p:nvSpPr>
        <p:spPr>
          <a:xfrm>
            <a:off x="818623" y="131120"/>
            <a:ext cx="8145865" cy="777600"/>
          </a:xfrm>
        </p:spPr>
        <p:txBody>
          <a:bodyPr/>
          <a:lstStyle/>
          <a:p>
            <a:r>
              <a:rPr lang="zh-TW" altLang="en-US" dirty="0"/>
              <a:t>實作練習：登錄檔鑑識分析</a:t>
            </a:r>
            <a:r>
              <a:rPr lang="en-US" altLang="zh-TW" dirty="0"/>
              <a:t>(2/4)</a:t>
            </a:r>
            <a:endParaRPr lang="zh-TW" altLang="en-US" dirty="0"/>
          </a:p>
        </p:txBody>
      </p:sp>
    </p:spTree>
    <p:extLst>
      <p:ext uri="{BB962C8B-B14F-4D97-AF65-F5344CB8AC3E}">
        <p14:creationId xmlns:p14="http://schemas.microsoft.com/office/powerpoint/2010/main" val="7562116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1485900" y="2476803"/>
            <a:ext cx="4257674" cy="3777363"/>
          </a:xfrm>
          <a:prstGeom prst="rect">
            <a:avLst/>
          </a:prstGeom>
        </p:spPr>
      </p:pic>
      <p:sp>
        <p:nvSpPr>
          <p:cNvPr id="2" name="內容版面配置區 1"/>
          <p:cNvSpPr>
            <a:spLocks noGrp="1"/>
          </p:cNvSpPr>
          <p:nvPr>
            <p:ph sz="quarter" idx="10"/>
          </p:nvPr>
        </p:nvSpPr>
        <p:spPr>
          <a:xfrm>
            <a:off x="251520" y="928564"/>
            <a:ext cx="8847654" cy="5112568"/>
          </a:xfrm>
        </p:spPr>
        <p:txBody>
          <a:bodyPr/>
          <a:lstStyle/>
          <a:p>
            <a:r>
              <a:rPr lang="zh-TW" altLang="en-US" sz="2100" dirty="0"/>
              <a:t>問題</a:t>
            </a:r>
            <a:r>
              <a:rPr lang="en-US" altLang="zh-TW" sz="2100" dirty="0"/>
              <a:t>1.A.</a:t>
            </a:r>
            <a:r>
              <a:rPr lang="zh-TW" altLang="en-US" sz="2100" dirty="0"/>
              <a:t>電腦安裝日期是什麼時候？</a:t>
            </a:r>
            <a:r>
              <a:rPr lang="en-US" altLang="zh-TW" sz="2100" dirty="0"/>
              <a:t>B.</a:t>
            </a:r>
            <a:r>
              <a:rPr lang="zh-TW" altLang="en-US" sz="2100" dirty="0"/>
              <a:t>註冊擁有人</a:t>
            </a:r>
            <a:r>
              <a:rPr lang="en-US" altLang="zh-TW" sz="2100" dirty="0"/>
              <a:t>(register user)</a:t>
            </a:r>
            <a:r>
              <a:rPr lang="zh-TW" altLang="en-US" sz="2100" dirty="0"/>
              <a:t>是誰</a:t>
            </a:r>
            <a:r>
              <a:rPr lang="en-US" altLang="zh-TW" sz="2100" dirty="0"/>
              <a:t>?</a:t>
            </a:r>
          </a:p>
          <a:p>
            <a:pPr lvl="3">
              <a:buFont typeface="DokChampa"/>
              <a:buChar char="–"/>
            </a:pPr>
            <a:r>
              <a:rPr lang="zh-TW" altLang="en-US" dirty="0"/>
              <a:t>電腦安裝日期紀錄在底下登錄檔</a:t>
            </a:r>
          </a:p>
        </p:txBody>
      </p:sp>
      <p:sp>
        <p:nvSpPr>
          <p:cNvPr id="4" name="矩形 3"/>
          <p:cNvSpPr/>
          <p:nvPr/>
        </p:nvSpPr>
        <p:spPr>
          <a:xfrm>
            <a:off x="26167" y="1844824"/>
            <a:ext cx="9073008" cy="738664"/>
          </a:xfrm>
          <a:prstGeom prst="rect">
            <a:avLst/>
          </a:prstGeom>
        </p:spPr>
        <p:txBody>
          <a:bodyPr wrap="square">
            <a:spAutoFit/>
          </a:bodyPr>
          <a:lstStyle/>
          <a:p>
            <a:r>
              <a:rPr lang="en-US" altLang="zh-TW" sz="1400" dirty="0"/>
              <a:t>Registry Key: “HKEY_LOCAL_MACHINE\SOFTWARE\Microsoft\Windows NT\</a:t>
            </a:r>
            <a:r>
              <a:rPr lang="en-US" altLang="zh-TW" sz="1400" dirty="0" err="1"/>
              <a:t>CurrentVersion</a:t>
            </a:r>
            <a:r>
              <a:rPr lang="en-US" altLang="zh-TW" sz="1400" dirty="0"/>
              <a:t>\</a:t>
            </a:r>
            <a:r>
              <a:rPr lang="en-US" altLang="zh-TW" sz="1400" dirty="0" err="1"/>
              <a:t>InstallDate</a:t>
            </a:r>
            <a:r>
              <a:rPr lang="en-US" altLang="zh-TW" sz="1400" dirty="0"/>
              <a:t>”</a:t>
            </a:r>
          </a:p>
          <a:p>
            <a:r>
              <a:rPr lang="en-US" altLang="zh-TW" sz="1400" dirty="0"/>
              <a:t>Key Path: “</a:t>
            </a:r>
            <a:r>
              <a:rPr lang="en-US" altLang="zh-TW" sz="1400" b="1" dirty="0">
                <a:solidFill>
                  <a:srgbClr val="FF0000"/>
                </a:solidFill>
              </a:rPr>
              <a:t>C:\Windows\system32\</a:t>
            </a:r>
            <a:r>
              <a:rPr lang="en-US" altLang="zh-TW" sz="1400" b="1" dirty="0" err="1">
                <a:solidFill>
                  <a:srgbClr val="FF0000"/>
                </a:solidFill>
              </a:rPr>
              <a:t>config</a:t>
            </a:r>
            <a:r>
              <a:rPr lang="en-US" altLang="zh-TW" sz="1400" dirty="0"/>
              <a:t>\</a:t>
            </a:r>
            <a:r>
              <a:rPr lang="en-US" altLang="zh-TW" sz="1400" b="1" dirty="0">
                <a:solidFill>
                  <a:srgbClr val="0070C0"/>
                </a:solidFill>
              </a:rPr>
              <a:t>Software</a:t>
            </a:r>
            <a:r>
              <a:rPr lang="en-US" altLang="zh-TW" sz="1400" dirty="0"/>
              <a:t>\</a:t>
            </a:r>
            <a:r>
              <a:rPr lang="zh-TW" altLang="en-US" sz="1400" dirty="0"/>
              <a:t> </a:t>
            </a:r>
            <a:r>
              <a:rPr lang="en-US" altLang="zh-TW" sz="1400" b="1" dirty="0">
                <a:solidFill>
                  <a:schemeClr val="accent1">
                    <a:lumMod val="50000"/>
                  </a:schemeClr>
                </a:solidFill>
              </a:rPr>
              <a:t>Microsoft\Windows NT\</a:t>
            </a:r>
            <a:r>
              <a:rPr lang="en-US" altLang="zh-TW" sz="1400" b="1" dirty="0" err="1">
                <a:solidFill>
                  <a:schemeClr val="accent1">
                    <a:lumMod val="50000"/>
                  </a:schemeClr>
                </a:solidFill>
              </a:rPr>
              <a:t>CurrentVersion</a:t>
            </a:r>
            <a:r>
              <a:rPr lang="en-US" altLang="zh-TW" sz="1400" b="1" dirty="0">
                <a:solidFill>
                  <a:schemeClr val="accent1">
                    <a:lumMod val="50000"/>
                  </a:schemeClr>
                </a:solidFill>
              </a:rPr>
              <a:t>\</a:t>
            </a:r>
            <a:r>
              <a:rPr lang="en-US" altLang="zh-TW" sz="1400" b="1" dirty="0" err="1">
                <a:solidFill>
                  <a:schemeClr val="accent1">
                    <a:lumMod val="50000"/>
                  </a:schemeClr>
                </a:solidFill>
              </a:rPr>
              <a:t>InstallDate</a:t>
            </a:r>
            <a:r>
              <a:rPr lang="en-US" altLang="zh-TW" sz="1400" dirty="0"/>
              <a:t>”</a:t>
            </a:r>
            <a:endParaRPr lang="zh-TW" altLang="en-US" sz="1400" dirty="0"/>
          </a:p>
        </p:txBody>
      </p:sp>
      <p:sp>
        <p:nvSpPr>
          <p:cNvPr id="9" name="矩形 8"/>
          <p:cNvSpPr/>
          <p:nvPr/>
        </p:nvSpPr>
        <p:spPr>
          <a:xfrm>
            <a:off x="1187624" y="2424780"/>
            <a:ext cx="415498" cy="369332"/>
          </a:xfrm>
          <a:prstGeom prst="rect">
            <a:avLst/>
          </a:prstGeom>
        </p:spPr>
        <p:txBody>
          <a:bodyPr wrap="none">
            <a:spAutoFit/>
          </a:bodyPr>
          <a:lstStyle/>
          <a:p>
            <a:r>
              <a:rPr lang="zh-TW" altLang="en-US" b="1" dirty="0">
                <a:solidFill>
                  <a:srgbClr val="FF0000"/>
                </a:solidFill>
              </a:rPr>
              <a:t>①</a:t>
            </a:r>
          </a:p>
        </p:txBody>
      </p:sp>
      <p:cxnSp>
        <p:nvCxnSpPr>
          <p:cNvPr id="11" name="直線單箭頭接點 10"/>
          <p:cNvCxnSpPr>
            <a:stCxn id="9" idx="2"/>
          </p:cNvCxnSpPr>
          <p:nvPr/>
        </p:nvCxnSpPr>
        <p:spPr bwMode="auto">
          <a:xfrm>
            <a:off x="1395373" y="2794112"/>
            <a:ext cx="675569" cy="1890315"/>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12" name="矩形 11"/>
          <p:cNvSpPr/>
          <p:nvPr/>
        </p:nvSpPr>
        <p:spPr>
          <a:xfrm>
            <a:off x="4056536" y="2403780"/>
            <a:ext cx="415498" cy="369332"/>
          </a:xfrm>
          <a:prstGeom prst="rect">
            <a:avLst/>
          </a:prstGeom>
        </p:spPr>
        <p:txBody>
          <a:bodyPr wrap="none">
            <a:spAutoFit/>
          </a:bodyPr>
          <a:lstStyle/>
          <a:p>
            <a:r>
              <a:rPr lang="zh-TW" altLang="en-US" b="1" dirty="0">
                <a:solidFill>
                  <a:srgbClr val="0070C0"/>
                </a:solidFill>
              </a:rPr>
              <a:t>②</a:t>
            </a:r>
          </a:p>
        </p:txBody>
      </p:sp>
      <p:cxnSp>
        <p:nvCxnSpPr>
          <p:cNvPr id="14" name="直線單箭頭接點 13"/>
          <p:cNvCxnSpPr/>
          <p:nvPr/>
        </p:nvCxnSpPr>
        <p:spPr bwMode="auto">
          <a:xfrm flipH="1">
            <a:off x="3209472" y="2719713"/>
            <a:ext cx="968011" cy="1776087"/>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sp>
        <p:nvSpPr>
          <p:cNvPr id="25" name="矩形 24"/>
          <p:cNvSpPr/>
          <p:nvPr/>
        </p:nvSpPr>
        <p:spPr>
          <a:xfrm>
            <a:off x="154161" y="6280505"/>
            <a:ext cx="8945013" cy="307777"/>
          </a:xfrm>
          <a:prstGeom prst="rect">
            <a:avLst/>
          </a:prstGeom>
        </p:spPr>
        <p:txBody>
          <a:bodyPr wrap="square">
            <a:spAutoFit/>
          </a:bodyPr>
          <a:lstStyle/>
          <a:p>
            <a:r>
              <a:rPr lang="en-US" altLang="zh-TW" sz="1400" dirty="0"/>
              <a:t>B. “HKEY_LOCAL_MACHINE\SOFTWARE\Microsoft\Windows</a:t>
            </a:r>
            <a:r>
              <a:rPr lang="zh-TW" altLang="en-US" sz="1400" dirty="0"/>
              <a:t> </a:t>
            </a:r>
            <a:r>
              <a:rPr lang="en-US" altLang="zh-TW" sz="1400" dirty="0"/>
              <a:t>NT\</a:t>
            </a:r>
            <a:r>
              <a:rPr lang="en-US" altLang="zh-TW" sz="1400" dirty="0" err="1"/>
              <a:t>CurrentVersion</a:t>
            </a:r>
            <a:r>
              <a:rPr lang="en-US" altLang="zh-TW" sz="1400" dirty="0"/>
              <a:t>\</a:t>
            </a:r>
            <a:r>
              <a:rPr lang="en-US" altLang="zh-TW" sz="1400" b="1" dirty="0" err="1">
                <a:solidFill>
                  <a:srgbClr val="FF0000"/>
                </a:solidFill>
              </a:rPr>
              <a:t>RegisteredOwner</a:t>
            </a:r>
            <a:r>
              <a:rPr lang="en-US" altLang="zh-TW" sz="1400" dirty="0"/>
              <a:t>”</a:t>
            </a:r>
            <a:endParaRPr lang="zh-TW" altLang="en-US" sz="1400" dirty="0"/>
          </a:p>
        </p:txBody>
      </p:sp>
      <p:sp>
        <p:nvSpPr>
          <p:cNvPr id="20" name="標題 2">
            <a:extLst>
              <a:ext uri="{FF2B5EF4-FFF2-40B4-BE49-F238E27FC236}">
                <a16:creationId xmlns:a16="http://schemas.microsoft.com/office/drawing/2014/main" id="{9B0E3D8B-C2E4-4928-81F7-7DB7D97618CC}"/>
              </a:ext>
            </a:extLst>
          </p:cNvPr>
          <p:cNvSpPr>
            <a:spLocks noGrp="1"/>
          </p:cNvSpPr>
          <p:nvPr>
            <p:ph type="title"/>
          </p:nvPr>
        </p:nvSpPr>
        <p:spPr>
          <a:xfrm>
            <a:off x="818623" y="131120"/>
            <a:ext cx="8145865" cy="777600"/>
          </a:xfrm>
        </p:spPr>
        <p:txBody>
          <a:bodyPr/>
          <a:lstStyle/>
          <a:p>
            <a:r>
              <a:rPr lang="zh-TW" altLang="en-US" dirty="0"/>
              <a:t>實作練習：登錄檔鑑識分析</a:t>
            </a:r>
            <a:r>
              <a:rPr lang="en-US" altLang="zh-TW" dirty="0"/>
              <a:t>(3/4)</a:t>
            </a:r>
            <a:endParaRPr lang="zh-TW" altLang="en-US" dirty="0"/>
          </a:p>
        </p:txBody>
      </p:sp>
      <p:pic>
        <p:nvPicPr>
          <p:cNvPr id="13" name="圖片 12"/>
          <p:cNvPicPr>
            <a:picLocks noChangeAspect="1"/>
          </p:cNvPicPr>
          <p:nvPr/>
        </p:nvPicPr>
        <p:blipFill>
          <a:blip r:embed="rId4"/>
          <a:stretch>
            <a:fillRect/>
          </a:stretch>
        </p:blipFill>
        <p:spPr>
          <a:xfrm>
            <a:off x="4056536" y="4217339"/>
            <a:ext cx="2247900" cy="609600"/>
          </a:xfrm>
          <a:prstGeom prst="rect">
            <a:avLst/>
          </a:prstGeom>
        </p:spPr>
      </p:pic>
      <p:cxnSp>
        <p:nvCxnSpPr>
          <p:cNvPr id="23" name="直線單箭頭接點 22"/>
          <p:cNvCxnSpPr>
            <a:stCxn id="12" idx="2"/>
          </p:cNvCxnSpPr>
          <p:nvPr/>
        </p:nvCxnSpPr>
        <p:spPr bwMode="auto">
          <a:xfrm>
            <a:off x="4264285" y="2773112"/>
            <a:ext cx="298386" cy="1633851"/>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3575871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p:cNvPicPr>
            <a:picLocks noChangeAspect="1"/>
          </p:cNvPicPr>
          <p:nvPr/>
        </p:nvPicPr>
        <p:blipFill>
          <a:blip r:embed="rId3"/>
          <a:stretch>
            <a:fillRect/>
          </a:stretch>
        </p:blipFill>
        <p:spPr>
          <a:xfrm>
            <a:off x="6004568" y="2794112"/>
            <a:ext cx="2448333" cy="3523381"/>
          </a:xfrm>
          <a:prstGeom prst="rect">
            <a:avLst/>
          </a:prstGeom>
        </p:spPr>
      </p:pic>
      <p:pic>
        <p:nvPicPr>
          <p:cNvPr id="3" name="圖片 2"/>
          <p:cNvPicPr>
            <a:picLocks noChangeAspect="1"/>
          </p:cNvPicPr>
          <p:nvPr/>
        </p:nvPicPr>
        <p:blipFill>
          <a:blip r:embed="rId4"/>
          <a:stretch>
            <a:fillRect/>
          </a:stretch>
        </p:blipFill>
        <p:spPr>
          <a:xfrm>
            <a:off x="418340" y="2657800"/>
            <a:ext cx="4938397" cy="3511405"/>
          </a:xfrm>
          <a:prstGeom prst="rect">
            <a:avLst/>
          </a:prstGeom>
        </p:spPr>
      </p:pic>
      <p:sp>
        <p:nvSpPr>
          <p:cNvPr id="2" name="內容版面配置區 1"/>
          <p:cNvSpPr>
            <a:spLocks noGrp="1"/>
          </p:cNvSpPr>
          <p:nvPr>
            <p:ph sz="quarter" idx="10"/>
          </p:nvPr>
        </p:nvSpPr>
        <p:spPr>
          <a:xfrm>
            <a:off x="251520" y="928564"/>
            <a:ext cx="8847654" cy="5112568"/>
          </a:xfrm>
        </p:spPr>
        <p:txBody>
          <a:bodyPr/>
          <a:lstStyle/>
          <a:p>
            <a:r>
              <a:rPr lang="zh-TW" altLang="en-US" sz="2100" dirty="0"/>
              <a:t>問題</a:t>
            </a:r>
            <a:r>
              <a:rPr lang="en-US" altLang="zh-TW" sz="2100" dirty="0"/>
              <a:t>1.A.</a:t>
            </a:r>
            <a:r>
              <a:rPr lang="zh-TW" altLang="en-US" sz="2100" dirty="0"/>
              <a:t>電腦安裝日期是什麼時候？</a:t>
            </a:r>
            <a:r>
              <a:rPr lang="en-US" altLang="zh-TW" sz="2100" dirty="0"/>
              <a:t>B.</a:t>
            </a:r>
            <a:r>
              <a:rPr lang="zh-TW" altLang="en-US" sz="2100" dirty="0"/>
              <a:t>註冊擁有人</a:t>
            </a:r>
            <a:r>
              <a:rPr lang="en-US" altLang="zh-TW" sz="2100" dirty="0"/>
              <a:t>(register user)</a:t>
            </a:r>
            <a:r>
              <a:rPr lang="zh-TW" altLang="en-US" sz="2100" dirty="0"/>
              <a:t>是誰</a:t>
            </a:r>
            <a:r>
              <a:rPr lang="en-US" altLang="zh-TW" sz="2100" dirty="0"/>
              <a:t>?</a:t>
            </a:r>
          </a:p>
          <a:p>
            <a:pPr lvl="3">
              <a:buFont typeface="DokChampa"/>
              <a:buChar char="–"/>
            </a:pPr>
            <a:r>
              <a:rPr lang="zh-TW" altLang="en-US" dirty="0"/>
              <a:t>電腦安裝日期紀錄在底下登錄檔</a:t>
            </a:r>
          </a:p>
        </p:txBody>
      </p:sp>
      <p:sp>
        <p:nvSpPr>
          <p:cNvPr id="4" name="矩形 3"/>
          <p:cNvSpPr/>
          <p:nvPr/>
        </p:nvSpPr>
        <p:spPr>
          <a:xfrm>
            <a:off x="26167" y="1844824"/>
            <a:ext cx="9073008" cy="738664"/>
          </a:xfrm>
          <a:prstGeom prst="rect">
            <a:avLst/>
          </a:prstGeom>
        </p:spPr>
        <p:txBody>
          <a:bodyPr wrap="square">
            <a:spAutoFit/>
          </a:bodyPr>
          <a:lstStyle/>
          <a:p>
            <a:r>
              <a:rPr lang="en-US" altLang="zh-TW" sz="1400" dirty="0"/>
              <a:t>Registry Key: “HKEY_LOCAL_MACHINE\SOFTWARE\Microsoft\Windows NT\</a:t>
            </a:r>
            <a:r>
              <a:rPr lang="en-US" altLang="zh-TW" sz="1400" dirty="0" err="1"/>
              <a:t>CurrentVersion</a:t>
            </a:r>
            <a:r>
              <a:rPr lang="en-US" altLang="zh-TW" sz="1400" dirty="0"/>
              <a:t>\</a:t>
            </a:r>
            <a:r>
              <a:rPr lang="en-US" altLang="zh-TW" sz="1400" dirty="0" err="1"/>
              <a:t>InstallDate</a:t>
            </a:r>
            <a:r>
              <a:rPr lang="en-US" altLang="zh-TW" sz="1400" dirty="0"/>
              <a:t>”</a:t>
            </a:r>
          </a:p>
          <a:p>
            <a:r>
              <a:rPr lang="en-US" altLang="zh-TW" sz="1400" dirty="0"/>
              <a:t>Key Path: “</a:t>
            </a:r>
            <a:r>
              <a:rPr lang="en-US" altLang="zh-TW" sz="1400" b="1" dirty="0">
                <a:solidFill>
                  <a:srgbClr val="FF0000"/>
                </a:solidFill>
              </a:rPr>
              <a:t>C:\Windows\system32\</a:t>
            </a:r>
            <a:r>
              <a:rPr lang="en-US" altLang="zh-TW" sz="1400" b="1" dirty="0" err="1">
                <a:solidFill>
                  <a:srgbClr val="FF0000"/>
                </a:solidFill>
              </a:rPr>
              <a:t>config</a:t>
            </a:r>
            <a:r>
              <a:rPr lang="en-US" altLang="zh-TW" sz="1400" dirty="0"/>
              <a:t>\</a:t>
            </a:r>
            <a:r>
              <a:rPr lang="en-US" altLang="zh-TW" sz="1400" b="1" dirty="0">
                <a:solidFill>
                  <a:srgbClr val="0070C0"/>
                </a:solidFill>
              </a:rPr>
              <a:t>Software</a:t>
            </a:r>
            <a:r>
              <a:rPr lang="en-US" altLang="zh-TW" sz="1400" dirty="0"/>
              <a:t>\</a:t>
            </a:r>
            <a:r>
              <a:rPr lang="zh-TW" altLang="en-US" sz="1400" dirty="0"/>
              <a:t> </a:t>
            </a:r>
            <a:r>
              <a:rPr lang="en-US" altLang="zh-TW" sz="1400" b="1" dirty="0">
                <a:solidFill>
                  <a:schemeClr val="accent1">
                    <a:lumMod val="50000"/>
                  </a:schemeClr>
                </a:solidFill>
              </a:rPr>
              <a:t>Microsoft\Windows NT\</a:t>
            </a:r>
            <a:r>
              <a:rPr lang="en-US" altLang="zh-TW" sz="1400" b="1" dirty="0" err="1">
                <a:solidFill>
                  <a:schemeClr val="accent1">
                    <a:lumMod val="50000"/>
                  </a:schemeClr>
                </a:solidFill>
              </a:rPr>
              <a:t>CurrentVersion</a:t>
            </a:r>
            <a:r>
              <a:rPr lang="en-US" altLang="zh-TW" sz="1400" b="1" dirty="0">
                <a:solidFill>
                  <a:schemeClr val="accent1">
                    <a:lumMod val="50000"/>
                  </a:schemeClr>
                </a:solidFill>
              </a:rPr>
              <a:t>\</a:t>
            </a:r>
            <a:r>
              <a:rPr lang="en-US" altLang="zh-TW" sz="1400" b="1" dirty="0" err="1">
                <a:solidFill>
                  <a:schemeClr val="accent1">
                    <a:lumMod val="50000"/>
                  </a:schemeClr>
                </a:solidFill>
              </a:rPr>
              <a:t>InstallDate</a:t>
            </a:r>
            <a:r>
              <a:rPr lang="en-US" altLang="zh-TW" sz="1400" dirty="0"/>
              <a:t>”</a:t>
            </a:r>
            <a:endParaRPr lang="zh-TW" altLang="en-US" sz="1400" dirty="0"/>
          </a:p>
        </p:txBody>
      </p:sp>
      <p:sp>
        <p:nvSpPr>
          <p:cNvPr id="15" name="矩形 14"/>
          <p:cNvSpPr/>
          <p:nvPr/>
        </p:nvSpPr>
        <p:spPr>
          <a:xfrm>
            <a:off x="6764882" y="2536706"/>
            <a:ext cx="415498" cy="369332"/>
          </a:xfrm>
          <a:prstGeom prst="rect">
            <a:avLst/>
          </a:prstGeom>
        </p:spPr>
        <p:txBody>
          <a:bodyPr wrap="none">
            <a:spAutoFit/>
          </a:bodyPr>
          <a:lstStyle/>
          <a:p>
            <a:r>
              <a:rPr lang="zh-TW" altLang="en-US" b="1" dirty="0">
                <a:solidFill>
                  <a:schemeClr val="accent1">
                    <a:lumMod val="50000"/>
                  </a:schemeClr>
                </a:solidFill>
              </a:rPr>
              <a:t>③</a:t>
            </a:r>
          </a:p>
        </p:txBody>
      </p:sp>
      <p:sp>
        <p:nvSpPr>
          <p:cNvPr id="19" name="右大括弧 18"/>
          <p:cNvSpPr/>
          <p:nvPr/>
        </p:nvSpPr>
        <p:spPr bwMode="auto">
          <a:xfrm rot="5400000">
            <a:off x="6852673" y="360132"/>
            <a:ext cx="195695" cy="4324993"/>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cxnSp>
        <p:nvCxnSpPr>
          <p:cNvPr id="21" name="直線單箭頭接點 20"/>
          <p:cNvCxnSpPr/>
          <p:nvPr/>
        </p:nvCxnSpPr>
        <p:spPr bwMode="auto">
          <a:xfrm flipH="1">
            <a:off x="2385753" y="2794112"/>
            <a:ext cx="4539696" cy="2733852"/>
          </a:xfrm>
          <a:prstGeom prst="straightConnector1">
            <a:avLst/>
          </a:prstGeom>
          <a:solidFill>
            <a:schemeClr val="accent1"/>
          </a:solidFill>
          <a:ln w="38100" cap="flat" cmpd="sng" algn="ctr">
            <a:solidFill>
              <a:schemeClr val="accent1">
                <a:lumMod val="50000"/>
              </a:schemeClr>
            </a:solidFill>
            <a:prstDash val="solid"/>
            <a:round/>
            <a:headEnd type="none" w="med" len="med"/>
            <a:tailEnd type="triangle"/>
          </a:ln>
          <a:effectLst/>
        </p:spPr>
      </p:cxnSp>
      <p:sp>
        <p:nvSpPr>
          <p:cNvPr id="25" name="矩形 24"/>
          <p:cNvSpPr/>
          <p:nvPr/>
        </p:nvSpPr>
        <p:spPr>
          <a:xfrm>
            <a:off x="154161" y="6280505"/>
            <a:ext cx="8945013" cy="307777"/>
          </a:xfrm>
          <a:prstGeom prst="rect">
            <a:avLst/>
          </a:prstGeom>
        </p:spPr>
        <p:txBody>
          <a:bodyPr wrap="square">
            <a:spAutoFit/>
          </a:bodyPr>
          <a:lstStyle/>
          <a:p>
            <a:r>
              <a:rPr lang="en-US" altLang="zh-TW" sz="1400" dirty="0"/>
              <a:t>B. “HKEY_LOCAL_MACHINE\SOFTWARE\Microsoft\Windows</a:t>
            </a:r>
            <a:r>
              <a:rPr lang="zh-TW" altLang="en-US" sz="1400" dirty="0"/>
              <a:t> </a:t>
            </a:r>
            <a:r>
              <a:rPr lang="en-US" altLang="zh-TW" sz="1400" dirty="0"/>
              <a:t>NT\</a:t>
            </a:r>
            <a:r>
              <a:rPr lang="en-US" altLang="zh-TW" sz="1400" dirty="0" err="1"/>
              <a:t>CurrentVersion</a:t>
            </a:r>
            <a:r>
              <a:rPr lang="en-US" altLang="zh-TW" sz="1400" dirty="0"/>
              <a:t>\</a:t>
            </a:r>
            <a:r>
              <a:rPr lang="en-US" altLang="zh-TW" sz="1400" b="1" dirty="0" err="1">
                <a:solidFill>
                  <a:srgbClr val="FF0000"/>
                </a:solidFill>
              </a:rPr>
              <a:t>RegisteredOwner</a:t>
            </a:r>
            <a:r>
              <a:rPr lang="en-US" altLang="zh-TW" sz="1400" dirty="0"/>
              <a:t>”</a:t>
            </a:r>
            <a:endParaRPr lang="zh-TW" altLang="en-US" sz="1400" dirty="0"/>
          </a:p>
        </p:txBody>
      </p:sp>
      <p:sp>
        <p:nvSpPr>
          <p:cNvPr id="20" name="標題 2">
            <a:extLst>
              <a:ext uri="{FF2B5EF4-FFF2-40B4-BE49-F238E27FC236}">
                <a16:creationId xmlns:a16="http://schemas.microsoft.com/office/drawing/2014/main" id="{9B0E3D8B-C2E4-4928-81F7-7DB7D97618CC}"/>
              </a:ext>
            </a:extLst>
          </p:cNvPr>
          <p:cNvSpPr>
            <a:spLocks noGrp="1"/>
          </p:cNvSpPr>
          <p:nvPr>
            <p:ph type="title"/>
          </p:nvPr>
        </p:nvSpPr>
        <p:spPr>
          <a:xfrm>
            <a:off x="818623" y="131120"/>
            <a:ext cx="8145865" cy="777600"/>
          </a:xfrm>
        </p:spPr>
        <p:txBody>
          <a:bodyPr/>
          <a:lstStyle/>
          <a:p>
            <a:r>
              <a:rPr lang="zh-TW" altLang="en-US" dirty="0"/>
              <a:t>實作練習：登錄檔鑑識分析</a:t>
            </a:r>
            <a:r>
              <a:rPr lang="en-US" altLang="zh-TW" dirty="0"/>
              <a:t>(3/4)</a:t>
            </a:r>
            <a:endParaRPr lang="zh-TW" altLang="en-US" dirty="0"/>
          </a:p>
        </p:txBody>
      </p:sp>
      <p:cxnSp>
        <p:nvCxnSpPr>
          <p:cNvPr id="23" name="直線單箭頭接點 22"/>
          <p:cNvCxnSpPr>
            <a:stCxn id="15" idx="2"/>
          </p:cNvCxnSpPr>
          <p:nvPr/>
        </p:nvCxnSpPr>
        <p:spPr bwMode="auto">
          <a:xfrm>
            <a:off x="6972631" y="2906038"/>
            <a:ext cx="51624" cy="2222915"/>
          </a:xfrm>
          <a:prstGeom prst="straightConnector1">
            <a:avLst/>
          </a:prstGeom>
          <a:solidFill>
            <a:schemeClr val="accent1"/>
          </a:solidFill>
          <a:ln w="38100" cap="flat" cmpd="sng" algn="ctr">
            <a:solidFill>
              <a:schemeClr val="accent1">
                <a:lumMod val="50000"/>
              </a:schemeClr>
            </a:solidFill>
            <a:prstDash val="solid"/>
            <a:round/>
            <a:headEnd type="none" w="med" len="med"/>
            <a:tailEnd type="triangle"/>
          </a:ln>
          <a:effectLst/>
        </p:spPr>
      </p:cxnSp>
    </p:spTree>
    <p:extLst>
      <p:ext uri="{BB962C8B-B14F-4D97-AF65-F5344CB8AC3E}">
        <p14:creationId xmlns:p14="http://schemas.microsoft.com/office/powerpoint/2010/main" val="1992702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381605" y="2987278"/>
            <a:ext cx="5172075" cy="3162300"/>
          </a:xfrm>
          <a:prstGeom prst="rect">
            <a:avLst/>
          </a:prstGeom>
        </p:spPr>
      </p:pic>
      <p:sp>
        <p:nvSpPr>
          <p:cNvPr id="2" name="內容版面配置區 1"/>
          <p:cNvSpPr>
            <a:spLocks noGrp="1"/>
          </p:cNvSpPr>
          <p:nvPr>
            <p:ph sz="quarter" idx="10"/>
          </p:nvPr>
        </p:nvSpPr>
        <p:spPr>
          <a:xfrm>
            <a:off x="251520" y="928564"/>
            <a:ext cx="8847654" cy="5112568"/>
          </a:xfrm>
        </p:spPr>
        <p:txBody>
          <a:bodyPr/>
          <a:lstStyle/>
          <a:p>
            <a:r>
              <a:rPr lang="zh-TW" altLang="en-US" sz="2100" dirty="0"/>
              <a:t>問題</a:t>
            </a:r>
            <a:r>
              <a:rPr lang="en-US" altLang="zh-TW" sz="2100" dirty="0"/>
              <a:t>1.A.</a:t>
            </a:r>
            <a:r>
              <a:rPr lang="zh-TW" altLang="en-US" sz="2100" dirty="0"/>
              <a:t>電腦安裝日期是什麼時候？</a:t>
            </a:r>
            <a:r>
              <a:rPr lang="en-US" altLang="zh-TW" sz="2100" dirty="0"/>
              <a:t>B.</a:t>
            </a:r>
            <a:r>
              <a:rPr lang="zh-TW" altLang="en-US" sz="2100" dirty="0"/>
              <a:t>註冊擁有人</a:t>
            </a:r>
            <a:r>
              <a:rPr lang="en-US" altLang="zh-TW" sz="2100" dirty="0"/>
              <a:t>(register user)</a:t>
            </a:r>
            <a:r>
              <a:rPr lang="zh-TW" altLang="en-US" sz="2100" dirty="0"/>
              <a:t>是誰</a:t>
            </a:r>
            <a:r>
              <a:rPr lang="en-US" altLang="zh-TW" sz="2100" dirty="0"/>
              <a:t>?</a:t>
            </a:r>
          </a:p>
          <a:p>
            <a:pPr lvl="3">
              <a:buFont typeface="DokChampa"/>
              <a:buChar char="–"/>
            </a:pPr>
            <a:r>
              <a:rPr lang="zh-TW" altLang="en-US" dirty="0"/>
              <a:t>電腦安裝日期紀錄在底下登錄檔</a:t>
            </a:r>
          </a:p>
        </p:txBody>
      </p:sp>
      <p:sp>
        <p:nvSpPr>
          <p:cNvPr id="4" name="矩形 3"/>
          <p:cNvSpPr/>
          <p:nvPr/>
        </p:nvSpPr>
        <p:spPr>
          <a:xfrm>
            <a:off x="26167" y="1844824"/>
            <a:ext cx="9073008" cy="738664"/>
          </a:xfrm>
          <a:prstGeom prst="rect">
            <a:avLst/>
          </a:prstGeom>
        </p:spPr>
        <p:txBody>
          <a:bodyPr wrap="square">
            <a:spAutoFit/>
          </a:bodyPr>
          <a:lstStyle/>
          <a:p>
            <a:r>
              <a:rPr lang="en-US" altLang="zh-TW" sz="1400" dirty="0"/>
              <a:t>Registry Key: “HKEY_LOCAL_MACHINE\SOFTWARE\Microsoft\Windows NT\</a:t>
            </a:r>
            <a:r>
              <a:rPr lang="en-US" altLang="zh-TW" sz="1400" dirty="0" err="1"/>
              <a:t>CurrentVersion</a:t>
            </a:r>
            <a:r>
              <a:rPr lang="en-US" altLang="zh-TW" sz="1400" dirty="0"/>
              <a:t>\</a:t>
            </a:r>
            <a:r>
              <a:rPr lang="en-US" altLang="zh-TW" sz="1400" dirty="0" err="1"/>
              <a:t>InstallDate</a:t>
            </a:r>
            <a:r>
              <a:rPr lang="en-US" altLang="zh-TW" sz="1400" dirty="0"/>
              <a:t>”</a:t>
            </a:r>
          </a:p>
          <a:p>
            <a:r>
              <a:rPr lang="en-US" altLang="zh-TW" sz="1400" dirty="0"/>
              <a:t>Key Path: “</a:t>
            </a:r>
            <a:r>
              <a:rPr lang="en-US" altLang="zh-TW" sz="1400" b="1" dirty="0">
                <a:solidFill>
                  <a:srgbClr val="FF0000"/>
                </a:solidFill>
              </a:rPr>
              <a:t>C:\Windows\system32\</a:t>
            </a:r>
            <a:r>
              <a:rPr lang="en-US" altLang="zh-TW" sz="1400" b="1" dirty="0" err="1">
                <a:solidFill>
                  <a:srgbClr val="FF0000"/>
                </a:solidFill>
              </a:rPr>
              <a:t>config</a:t>
            </a:r>
            <a:r>
              <a:rPr lang="en-US" altLang="zh-TW" sz="1400" dirty="0"/>
              <a:t>\</a:t>
            </a:r>
            <a:r>
              <a:rPr lang="en-US" altLang="zh-TW" sz="1400" b="1" dirty="0">
                <a:solidFill>
                  <a:srgbClr val="0070C0"/>
                </a:solidFill>
              </a:rPr>
              <a:t>Software</a:t>
            </a:r>
            <a:r>
              <a:rPr lang="en-US" altLang="zh-TW" sz="1400" dirty="0"/>
              <a:t>\</a:t>
            </a:r>
            <a:r>
              <a:rPr lang="zh-TW" altLang="en-US" sz="1400" dirty="0"/>
              <a:t> </a:t>
            </a:r>
            <a:r>
              <a:rPr lang="en-US" altLang="zh-TW" sz="1400" b="1" dirty="0">
                <a:solidFill>
                  <a:schemeClr val="accent1">
                    <a:lumMod val="50000"/>
                  </a:schemeClr>
                </a:solidFill>
              </a:rPr>
              <a:t>Microsoft\Windows NT\</a:t>
            </a:r>
            <a:r>
              <a:rPr lang="en-US" altLang="zh-TW" sz="1400" b="1" dirty="0" err="1">
                <a:solidFill>
                  <a:schemeClr val="accent1">
                    <a:lumMod val="50000"/>
                  </a:schemeClr>
                </a:solidFill>
              </a:rPr>
              <a:t>CurrentVersion</a:t>
            </a:r>
            <a:r>
              <a:rPr lang="en-US" altLang="zh-TW" sz="1400" b="1" dirty="0">
                <a:solidFill>
                  <a:schemeClr val="accent1">
                    <a:lumMod val="50000"/>
                  </a:schemeClr>
                </a:solidFill>
              </a:rPr>
              <a:t>\</a:t>
            </a:r>
            <a:r>
              <a:rPr lang="en-US" altLang="zh-TW" sz="1400" b="1" dirty="0" err="1">
                <a:solidFill>
                  <a:schemeClr val="accent1">
                    <a:lumMod val="50000"/>
                  </a:schemeClr>
                </a:solidFill>
              </a:rPr>
              <a:t>InstallDate</a:t>
            </a:r>
            <a:r>
              <a:rPr lang="en-US" altLang="zh-TW" sz="1400" dirty="0"/>
              <a:t>”</a:t>
            </a:r>
            <a:endParaRPr lang="zh-TW" altLang="en-US" sz="1400" dirty="0"/>
          </a:p>
        </p:txBody>
      </p:sp>
      <p:sp>
        <p:nvSpPr>
          <p:cNvPr id="22" name="矩形 21"/>
          <p:cNvSpPr/>
          <p:nvPr/>
        </p:nvSpPr>
        <p:spPr bwMode="auto">
          <a:xfrm>
            <a:off x="367233" y="4180258"/>
            <a:ext cx="3090861" cy="20350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24" name="矩形 23"/>
          <p:cNvSpPr/>
          <p:nvPr/>
        </p:nvSpPr>
        <p:spPr>
          <a:xfrm>
            <a:off x="3508217" y="4097344"/>
            <a:ext cx="1111586" cy="369332"/>
          </a:xfrm>
          <a:prstGeom prst="rect">
            <a:avLst/>
          </a:prstGeom>
        </p:spPr>
        <p:txBody>
          <a:bodyPr wrap="none">
            <a:spAutoFit/>
          </a:bodyPr>
          <a:lstStyle/>
          <a:p>
            <a:r>
              <a:rPr lang="en-US" altLang="zh-TW" b="1" dirty="0">
                <a:solidFill>
                  <a:srgbClr val="FF0000"/>
                </a:solidFill>
              </a:rPr>
              <a:t>B.</a:t>
            </a:r>
            <a:r>
              <a:rPr lang="zh-TW" altLang="en-US" b="1" dirty="0">
                <a:solidFill>
                  <a:srgbClr val="FF0000"/>
                </a:solidFill>
              </a:rPr>
              <a:t>的解答</a:t>
            </a:r>
          </a:p>
        </p:txBody>
      </p:sp>
      <p:sp>
        <p:nvSpPr>
          <p:cNvPr id="25" name="矩形 24"/>
          <p:cNvSpPr/>
          <p:nvPr/>
        </p:nvSpPr>
        <p:spPr>
          <a:xfrm>
            <a:off x="154161" y="6280505"/>
            <a:ext cx="8945013" cy="307777"/>
          </a:xfrm>
          <a:prstGeom prst="rect">
            <a:avLst/>
          </a:prstGeom>
        </p:spPr>
        <p:txBody>
          <a:bodyPr wrap="square">
            <a:spAutoFit/>
          </a:bodyPr>
          <a:lstStyle/>
          <a:p>
            <a:r>
              <a:rPr lang="en-US" altLang="zh-TW" sz="1400" dirty="0"/>
              <a:t>B. “HKEY_LOCAL_MACHINE\SOFTWARE\Microsoft\Windows</a:t>
            </a:r>
            <a:r>
              <a:rPr lang="zh-TW" altLang="en-US" sz="1400" dirty="0"/>
              <a:t> </a:t>
            </a:r>
            <a:r>
              <a:rPr lang="en-US" altLang="zh-TW" sz="1400" dirty="0"/>
              <a:t>NT\</a:t>
            </a:r>
            <a:r>
              <a:rPr lang="en-US" altLang="zh-TW" sz="1400" dirty="0" err="1"/>
              <a:t>CurrentVersion</a:t>
            </a:r>
            <a:r>
              <a:rPr lang="en-US" altLang="zh-TW" sz="1400" dirty="0"/>
              <a:t>\</a:t>
            </a:r>
            <a:r>
              <a:rPr lang="en-US" altLang="zh-TW" sz="1400" b="1" dirty="0" err="1">
                <a:solidFill>
                  <a:srgbClr val="FF0000"/>
                </a:solidFill>
              </a:rPr>
              <a:t>RegisteredOwner</a:t>
            </a:r>
            <a:r>
              <a:rPr lang="en-US" altLang="zh-TW" sz="1400" dirty="0"/>
              <a:t>”</a:t>
            </a:r>
            <a:endParaRPr lang="zh-TW" altLang="en-US" sz="1400" dirty="0"/>
          </a:p>
        </p:txBody>
      </p:sp>
      <p:sp>
        <p:nvSpPr>
          <p:cNvPr id="20" name="標題 2">
            <a:extLst>
              <a:ext uri="{FF2B5EF4-FFF2-40B4-BE49-F238E27FC236}">
                <a16:creationId xmlns:a16="http://schemas.microsoft.com/office/drawing/2014/main" id="{9B0E3D8B-C2E4-4928-81F7-7DB7D97618CC}"/>
              </a:ext>
            </a:extLst>
          </p:cNvPr>
          <p:cNvSpPr>
            <a:spLocks noGrp="1"/>
          </p:cNvSpPr>
          <p:nvPr>
            <p:ph type="title"/>
          </p:nvPr>
        </p:nvSpPr>
        <p:spPr>
          <a:xfrm>
            <a:off x="818623" y="131120"/>
            <a:ext cx="8145865" cy="777600"/>
          </a:xfrm>
        </p:spPr>
        <p:txBody>
          <a:bodyPr/>
          <a:lstStyle/>
          <a:p>
            <a:r>
              <a:rPr lang="zh-TW" altLang="en-US" dirty="0"/>
              <a:t>實作練習：登錄檔鑑識分析</a:t>
            </a:r>
            <a:r>
              <a:rPr lang="en-US" altLang="zh-TW" dirty="0"/>
              <a:t>(3/4)</a:t>
            </a:r>
            <a:endParaRPr lang="zh-TW" altLang="en-US" dirty="0"/>
          </a:p>
        </p:txBody>
      </p:sp>
    </p:spTree>
    <p:extLst>
      <p:ext uri="{BB962C8B-B14F-4D97-AF65-F5344CB8AC3E}">
        <p14:creationId xmlns:p14="http://schemas.microsoft.com/office/powerpoint/2010/main" val="20223341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818623" y="2310765"/>
            <a:ext cx="6915150" cy="4248150"/>
          </a:xfrm>
          <a:prstGeom prst="rect">
            <a:avLst/>
          </a:prstGeom>
        </p:spPr>
      </p:pic>
      <p:sp>
        <p:nvSpPr>
          <p:cNvPr id="2" name="內容版面配置區 1"/>
          <p:cNvSpPr>
            <a:spLocks noGrp="1"/>
          </p:cNvSpPr>
          <p:nvPr>
            <p:ph sz="quarter" idx="10"/>
          </p:nvPr>
        </p:nvSpPr>
        <p:spPr>
          <a:xfrm>
            <a:off x="251520" y="928564"/>
            <a:ext cx="8231262" cy="5112568"/>
          </a:xfrm>
        </p:spPr>
        <p:txBody>
          <a:bodyPr/>
          <a:lstStyle/>
          <a:p>
            <a:r>
              <a:rPr lang="zh-TW" altLang="en-US" dirty="0"/>
              <a:t>問題</a:t>
            </a:r>
            <a:r>
              <a:rPr lang="en-US" altLang="zh-TW" dirty="0"/>
              <a:t>1.</a:t>
            </a:r>
            <a:r>
              <a:rPr lang="zh-TW" altLang="en-US" dirty="0"/>
              <a:t>電腦安裝日期是什麼時候？</a:t>
            </a:r>
            <a:endParaRPr lang="en-US" altLang="zh-TW" dirty="0"/>
          </a:p>
          <a:p>
            <a:pPr lvl="3">
              <a:buFont typeface="DokChampa"/>
              <a:buChar char="–"/>
            </a:pPr>
            <a:r>
              <a:rPr lang="en-US" altLang="zh-TW" dirty="0"/>
              <a:t>"1092955707"</a:t>
            </a:r>
            <a:r>
              <a:rPr lang="zh-TW" altLang="en-US" dirty="0"/>
              <a:t>是標準的</a:t>
            </a:r>
            <a:r>
              <a:rPr lang="en-US" altLang="zh-TW" dirty="0"/>
              <a:t>UNIX</a:t>
            </a:r>
            <a:r>
              <a:rPr lang="zh-TW" altLang="en-US" dirty="0"/>
              <a:t>時間格式</a:t>
            </a:r>
            <a:r>
              <a:rPr lang="en-US" altLang="zh-TW" dirty="0"/>
              <a:t>(time format)</a:t>
            </a:r>
          </a:p>
          <a:p>
            <a:pPr lvl="3">
              <a:buFont typeface="DokChampa"/>
              <a:buChar char="–"/>
            </a:pPr>
            <a:r>
              <a:rPr lang="zh-TW" altLang="en-US" dirty="0"/>
              <a:t>需轉換成可閱讀的形式</a:t>
            </a:r>
            <a:r>
              <a:rPr lang="en-US" altLang="zh-TW" dirty="0"/>
              <a:t>Google</a:t>
            </a:r>
            <a:r>
              <a:rPr lang="zh-TW" altLang="en-US" dirty="0"/>
              <a:t>搜尋可找到很多轉換器</a:t>
            </a:r>
            <a:r>
              <a:rPr lang="en-US" altLang="zh-TW" b="1" dirty="0"/>
              <a:t>https://www.unixtimestamp.com/</a:t>
            </a:r>
            <a:endParaRPr lang="zh-TW" altLang="en-US" b="1" dirty="0"/>
          </a:p>
          <a:p>
            <a:pPr lvl="3"/>
            <a:endParaRPr lang="en-US" altLang="zh-TW" dirty="0"/>
          </a:p>
        </p:txBody>
      </p:sp>
      <p:sp>
        <p:nvSpPr>
          <p:cNvPr id="13" name="矩形 12"/>
          <p:cNvSpPr/>
          <p:nvPr/>
        </p:nvSpPr>
        <p:spPr bwMode="auto">
          <a:xfrm>
            <a:off x="2843808" y="5157192"/>
            <a:ext cx="2448272"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18" name="矩形 17"/>
          <p:cNvSpPr/>
          <p:nvPr/>
        </p:nvSpPr>
        <p:spPr bwMode="auto">
          <a:xfrm>
            <a:off x="973653" y="3044019"/>
            <a:ext cx="864096"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16" name="矩形 15"/>
          <p:cNvSpPr/>
          <p:nvPr/>
        </p:nvSpPr>
        <p:spPr>
          <a:xfrm>
            <a:off x="96490" y="3014883"/>
            <a:ext cx="877163" cy="369332"/>
          </a:xfrm>
          <a:prstGeom prst="rect">
            <a:avLst/>
          </a:prstGeom>
        </p:spPr>
        <p:txBody>
          <a:bodyPr wrap="none">
            <a:spAutoFit/>
          </a:bodyPr>
          <a:lstStyle/>
          <a:p>
            <a:r>
              <a:rPr lang="zh-TW" altLang="en-US" b="1" dirty="0">
                <a:solidFill>
                  <a:srgbClr val="FF0000"/>
                </a:solidFill>
              </a:rPr>
              <a:t>①輸入</a:t>
            </a:r>
          </a:p>
        </p:txBody>
      </p:sp>
      <p:sp>
        <p:nvSpPr>
          <p:cNvPr id="17" name="矩形 16"/>
          <p:cNvSpPr/>
          <p:nvPr/>
        </p:nvSpPr>
        <p:spPr>
          <a:xfrm>
            <a:off x="1691680" y="5147900"/>
            <a:ext cx="1120820" cy="369332"/>
          </a:xfrm>
          <a:prstGeom prst="rect">
            <a:avLst/>
          </a:prstGeom>
        </p:spPr>
        <p:txBody>
          <a:bodyPr wrap="none">
            <a:spAutoFit/>
          </a:bodyPr>
          <a:lstStyle/>
          <a:p>
            <a:r>
              <a:rPr lang="zh-TW" altLang="en-US" b="1" dirty="0">
                <a:solidFill>
                  <a:srgbClr val="FF0000"/>
                </a:solidFill>
              </a:rPr>
              <a:t>②</a:t>
            </a:r>
            <a:r>
              <a:rPr lang="en-US" altLang="zh-TW" b="1" dirty="0">
                <a:solidFill>
                  <a:srgbClr val="FF0000"/>
                </a:solidFill>
              </a:rPr>
              <a:t>A.</a:t>
            </a:r>
            <a:r>
              <a:rPr lang="zh-TW" altLang="en-US" b="1" dirty="0">
                <a:solidFill>
                  <a:srgbClr val="FF0000"/>
                </a:solidFill>
              </a:rPr>
              <a:t>答案</a:t>
            </a:r>
          </a:p>
        </p:txBody>
      </p:sp>
      <p:sp>
        <p:nvSpPr>
          <p:cNvPr id="11" name="標題 2">
            <a:extLst>
              <a:ext uri="{FF2B5EF4-FFF2-40B4-BE49-F238E27FC236}">
                <a16:creationId xmlns:a16="http://schemas.microsoft.com/office/drawing/2014/main" id="{C3E64374-C241-418D-BC6C-F6DAED333AF4}"/>
              </a:ext>
            </a:extLst>
          </p:cNvPr>
          <p:cNvSpPr>
            <a:spLocks noGrp="1"/>
          </p:cNvSpPr>
          <p:nvPr>
            <p:ph type="title"/>
          </p:nvPr>
        </p:nvSpPr>
        <p:spPr>
          <a:xfrm>
            <a:off x="818623" y="131120"/>
            <a:ext cx="8145865" cy="777600"/>
          </a:xfrm>
        </p:spPr>
        <p:txBody>
          <a:bodyPr/>
          <a:lstStyle/>
          <a:p>
            <a:r>
              <a:rPr lang="zh-TW" altLang="en-US" dirty="0"/>
              <a:t>實作練習：登錄檔鑑識分析</a:t>
            </a:r>
            <a:r>
              <a:rPr lang="en-US" altLang="zh-TW" dirty="0"/>
              <a:t>(4/4)</a:t>
            </a:r>
            <a:endParaRPr lang="zh-TW" altLang="en-US" dirty="0"/>
          </a:p>
        </p:txBody>
      </p:sp>
    </p:spTree>
    <p:extLst>
      <p:ext uri="{BB962C8B-B14F-4D97-AF65-F5344CB8AC3E}">
        <p14:creationId xmlns:p14="http://schemas.microsoft.com/office/powerpoint/2010/main" val="28443025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8073857" cy="777600"/>
          </a:xfrm>
        </p:spPr>
        <p:txBody>
          <a:bodyPr/>
          <a:lstStyle/>
          <a:p>
            <a:r>
              <a:rPr lang="en-US" altLang="zh-TW" dirty="0"/>
              <a:t>[</a:t>
            </a:r>
            <a:r>
              <a:rPr lang="zh-TW" altLang="en-US" dirty="0"/>
              <a:t>課後練習</a:t>
            </a:r>
            <a:r>
              <a:rPr lang="en-US" altLang="zh-TW" dirty="0"/>
              <a:t>]</a:t>
            </a:r>
            <a:endParaRPr lang="zh-TW" altLang="en-US" dirty="0"/>
          </a:p>
        </p:txBody>
      </p:sp>
      <p:sp>
        <p:nvSpPr>
          <p:cNvPr id="4" name="矩形 3"/>
          <p:cNvSpPr/>
          <p:nvPr/>
        </p:nvSpPr>
        <p:spPr>
          <a:xfrm>
            <a:off x="179512" y="1100643"/>
            <a:ext cx="8784976" cy="1312154"/>
          </a:xfrm>
          <a:prstGeom prst="rect">
            <a:avLst/>
          </a:prstGeom>
        </p:spPr>
        <p:txBody>
          <a:bodyPr wrap="square">
            <a:spAutoFit/>
          </a:bodyPr>
          <a:lstStyle/>
          <a:p>
            <a:pPr marL="288000" lvl="1" indent="-288000" defTabSz="0" fontAlgn="base">
              <a:lnSpc>
                <a:spcPct val="120000"/>
              </a:lnSpc>
              <a:spcBef>
                <a:spcPts val="200"/>
              </a:spcBef>
              <a:spcAft>
                <a:spcPts val="200"/>
              </a:spcAft>
              <a:buFont typeface="Times New Roman" pitchFamily="18" charset="0"/>
              <a:buChar char="●"/>
              <a:tabLst>
                <a:tab pos="0" algn="l"/>
              </a:tabLst>
            </a:pPr>
            <a:r>
              <a:rPr kumimoji="1" lang="zh-TW" altLang="en-US" sz="2800" kern="0" dirty="0">
                <a:latin typeface="+mn-ea"/>
              </a:rPr>
              <a:t>使用</a:t>
            </a:r>
            <a:r>
              <a:rPr kumimoji="1" lang="en-US" altLang="zh-TW" sz="2800" kern="0" dirty="0" err="1">
                <a:latin typeface="+mn-ea"/>
              </a:rPr>
              <a:t>regedit</a:t>
            </a:r>
            <a:r>
              <a:rPr kumimoji="1" lang="zh-TW" altLang="en-US" sz="2800" kern="0" dirty="0">
                <a:latin typeface="+mn-ea"/>
              </a:rPr>
              <a:t>檢視電腦安裝日期</a:t>
            </a:r>
            <a:endParaRPr kumimoji="1" lang="en-US" altLang="zh-TW" sz="2800" kern="0" dirty="0">
              <a:latin typeface="+mn-ea"/>
            </a:endParaRPr>
          </a:p>
          <a:p>
            <a:pPr lvl="1"/>
            <a:r>
              <a:rPr lang="zh-TW" altLang="en-US" sz="2800" dirty="0"/>
              <a:t>範例</a:t>
            </a:r>
            <a:r>
              <a:rPr lang="en-US" altLang="zh-TW" sz="2800" dirty="0"/>
              <a:t>Windows 10 == &gt;</a:t>
            </a:r>
          </a:p>
          <a:p>
            <a:pPr lvl="1"/>
            <a:r>
              <a:rPr lang="zh-TW" altLang="en-US" sz="1600" dirty="0"/>
              <a:t>電腦</a:t>
            </a:r>
            <a:r>
              <a:rPr lang="en-US" altLang="zh-TW" sz="1600" dirty="0"/>
              <a:t>\HKEY_LOCAL_MACHINE\SOFTWARE\Microsoft\Windows NT\</a:t>
            </a:r>
            <a:r>
              <a:rPr lang="en-US" altLang="zh-TW" sz="1600" dirty="0" err="1"/>
              <a:t>CurrentVersion</a:t>
            </a:r>
            <a:endParaRPr lang="zh-TW" altLang="en-US" sz="1600" dirty="0"/>
          </a:p>
        </p:txBody>
      </p:sp>
      <p:pic>
        <p:nvPicPr>
          <p:cNvPr id="5" name="圖片 4"/>
          <p:cNvPicPr>
            <a:picLocks noChangeAspect="1"/>
          </p:cNvPicPr>
          <p:nvPr/>
        </p:nvPicPr>
        <p:blipFill>
          <a:blip r:embed="rId3"/>
          <a:stretch>
            <a:fillRect/>
          </a:stretch>
        </p:blipFill>
        <p:spPr>
          <a:xfrm>
            <a:off x="1230283" y="2412797"/>
            <a:ext cx="5268703" cy="4353763"/>
          </a:xfrm>
          <a:prstGeom prst="rect">
            <a:avLst/>
          </a:prstGeom>
        </p:spPr>
      </p:pic>
    </p:spTree>
    <p:extLst>
      <p:ext uri="{BB962C8B-B14F-4D97-AF65-F5344CB8AC3E}">
        <p14:creationId xmlns:p14="http://schemas.microsoft.com/office/powerpoint/2010/main" val="30832525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8073857" cy="777600"/>
          </a:xfrm>
        </p:spPr>
        <p:txBody>
          <a:bodyPr/>
          <a:lstStyle/>
          <a:p>
            <a:r>
              <a:rPr lang="en-US" altLang="zh-TW" dirty="0"/>
              <a:t>[</a:t>
            </a:r>
            <a:r>
              <a:rPr lang="zh-TW" altLang="en-US" dirty="0"/>
              <a:t>課後練習</a:t>
            </a:r>
            <a:r>
              <a:rPr lang="en-US" altLang="zh-TW" dirty="0"/>
              <a:t>]</a:t>
            </a:r>
            <a:endParaRPr lang="zh-TW" altLang="en-US" dirty="0"/>
          </a:p>
        </p:txBody>
      </p:sp>
      <p:sp>
        <p:nvSpPr>
          <p:cNvPr id="4" name="矩形 3"/>
          <p:cNvSpPr/>
          <p:nvPr/>
        </p:nvSpPr>
        <p:spPr>
          <a:xfrm>
            <a:off x="179512" y="1100643"/>
            <a:ext cx="8784976" cy="1312154"/>
          </a:xfrm>
          <a:prstGeom prst="rect">
            <a:avLst/>
          </a:prstGeom>
        </p:spPr>
        <p:txBody>
          <a:bodyPr wrap="square">
            <a:spAutoFit/>
          </a:bodyPr>
          <a:lstStyle/>
          <a:p>
            <a:pPr marL="288000" lvl="1" indent="-288000" defTabSz="0" fontAlgn="base">
              <a:lnSpc>
                <a:spcPct val="120000"/>
              </a:lnSpc>
              <a:spcBef>
                <a:spcPts val="200"/>
              </a:spcBef>
              <a:spcAft>
                <a:spcPts val="200"/>
              </a:spcAft>
              <a:buFont typeface="Times New Roman" pitchFamily="18" charset="0"/>
              <a:buChar char="●"/>
              <a:tabLst>
                <a:tab pos="0" algn="l"/>
              </a:tabLst>
            </a:pPr>
            <a:r>
              <a:rPr kumimoji="1" lang="zh-TW" altLang="en-US" sz="2800" kern="0" dirty="0">
                <a:latin typeface="+mn-ea"/>
              </a:rPr>
              <a:t>使用</a:t>
            </a:r>
            <a:r>
              <a:rPr kumimoji="1" lang="en-US" altLang="zh-TW" sz="2800" kern="0" dirty="0" err="1">
                <a:latin typeface="+mn-ea"/>
              </a:rPr>
              <a:t>regedit</a:t>
            </a:r>
            <a:r>
              <a:rPr kumimoji="1" lang="zh-TW" altLang="en-US" sz="2800" kern="0" dirty="0">
                <a:latin typeface="+mn-ea"/>
              </a:rPr>
              <a:t>檢視電腦安裝日期</a:t>
            </a:r>
            <a:endParaRPr kumimoji="1" lang="en-US" altLang="zh-TW" sz="2800" kern="0" dirty="0">
              <a:latin typeface="+mn-ea"/>
            </a:endParaRPr>
          </a:p>
          <a:p>
            <a:pPr lvl="1"/>
            <a:r>
              <a:rPr lang="zh-TW" altLang="en-US" sz="2800" dirty="0"/>
              <a:t>範例</a:t>
            </a:r>
            <a:r>
              <a:rPr lang="en-US" altLang="zh-TW" sz="2800" dirty="0"/>
              <a:t>Windows 10 == &gt;</a:t>
            </a:r>
          </a:p>
          <a:p>
            <a:pPr lvl="1"/>
            <a:r>
              <a:rPr lang="zh-TW" altLang="en-US" sz="1600" dirty="0"/>
              <a:t>電腦</a:t>
            </a:r>
            <a:r>
              <a:rPr lang="en-US" altLang="zh-TW" sz="1600" dirty="0"/>
              <a:t>\HKEY_LOCAL_MACHINE\SOFTWARE\Microsoft\Windows NT\</a:t>
            </a:r>
            <a:r>
              <a:rPr lang="en-US" altLang="zh-TW" sz="1600" dirty="0" err="1"/>
              <a:t>CurrentVersion</a:t>
            </a:r>
            <a:endParaRPr lang="zh-TW" altLang="en-US" sz="1600" dirty="0"/>
          </a:p>
        </p:txBody>
      </p:sp>
      <p:pic>
        <p:nvPicPr>
          <p:cNvPr id="6" name="圖片 5"/>
          <p:cNvPicPr>
            <a:picLocks noChangeAspect="1"/>
          </p:cNvPicPr>
          <p:nvPr/>
        </p:nvPicPr>
        <p:blipFill>
          <a:blip r:embed="rId3"/>
          <a:stretch>
            <a:fillRect/>
          </a:stretch>
        </p:blipFill>
        <p:spPr>
          <a:xfrm>
            <a:off x="1062037" y="2327304"/>
            <a:ext cx="7019925" cy="4314825"/>
          </a:xfrm>
          <a:prstGeom prst="rect">
            <a:avLst/>
          </a:prstGeom>
        </p:spPr>
      </p:pic>
      <p:sp>
        <p:nvSpPr>
          <p:cNvPr id="7" name="矩形 6"/>
          <p:cNvSpPr/>
          <p:nvPr/>
        </p:nvSpPr>
        <p:spPr>
          <a:xfrm>
            <a:off x="3158836" y="5220393"/>
            <a:ext cx="2901142" cy="38238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479429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a:xfrm>
            <a:off x="179512" y="980728"/>
            <a:ext cx="8231262" cy="5112568"/>
          </a:xfrm>
        </p:spPr>
        <p:txBody>
          <a:bodyPr/>
          <a:lstStyle/>
          <a:p>
            <a:r>
              <a:rPr lang="zh-TW" altLang="en-US" dirty="0"/>
              <a:t>問題</a:t>
            </a:r>
            <a:r>
              <a:rPr lang="en-US" altLang="zh-TW" dirty="0"/>
              <a:t>2.</a:t>
            </a:r>
            <a:r>
              <a:rPr lang="zh-TW" altLang="en-US" dirty="0"/>
              <a:t>時區設定</a:t>
            </a:r>
            <a:r>
              <a:rPr lang="en-US" altLang="zh-TW" dirty="0"/>
              <a:t>(</a:t>
            </a:r>
            <a:r>
              <a:rPr lang="en-US" altLang="zh-TW" b="1" i="1" dirty="0"/>
              <a:t>time zone settings</a:t>
            </a:r>
            <a:r>
              <a:rPr lang="en-US" altLang="zh-TW" dirty="0"/>
              <a:t>)</a:t>
            </a:r>
            <a:r>
              <a:rPr lang="zh-TW" altLang="en-US" dirty="0"/>
              <a:t>是哪裡？</a:t>
            </a:r>
          </a:p>
        </p:txBody>
      </p:sp>
      <p:sp>
        <p:nvSpPr>
          <p:cNvPr id="3" name="標題 2"/>
          <p:cNvSpPr>
            <a:spLocks noGrp="1"/>
          </p:cNvSpPr>
          <p:nvPr>
            <p:ph type="title"/>
          </p:nvPr>
        </p:nvSpPr>
        <p:spPr/>
        <p:txBody>
          <a:bodyPr/>
          <a:lstStyle/>
          <a:p>
            <a:r>
              <a:rPr lang="zh-TW" altLang="en-US" dirty="0"/>
              <a:t>實作練習：登錄檔鑑識分析</a:t>
            </a:r>
            <a:r>
              <a:rPr lang="en-US" altLang="zh-TW" dirty="0"/>
              <a:t>(1/3)</a:t>
            </a:r>
            <a:endParaRPr lang="zh-TW" altLang="en-US" dirty="0"/>
          </a:p>
        </p:txBody>
      </p:sp>
      <p:sp>
        <p:nvSpPr>
          <p:cNvPr id="6" name="矩形 5"/>
          <p:cNvSpPr/>
          <p:nvPr/>
        </p:nvSpPr>
        <p:spPr>
          <a:xfrm>
            <a:off x="295007" y="1205220"/>
            <a:ext cx="2860078" cy="523220"/>
          </a:xfrm>
          <a:prstGeom prst="rect">
            <a:avLst/>
          </a:prstGeom>
        </p:spPr>
        <p:txBody>
          <a:bodyPr wrap="none">
            <a:spAutoFit/>
          </a:bodyPr>
          <a:lstStyle/>
          <a:p>
            <a:r>
              <a:rPr lang="zh-TW" altLang="en-US" sz="2800" dirty="0"/>
              <a:t>使用</a:t>
            </a:r>
            <a:r>
              <a:rPr lang="en-US" altLang="zh-TW" sz="2800" dirty="0"/>
              <a:t>Google</a:t>
            </a:r>
            <a:r>
              <a:rPr lang="zh-TW" altLang="en-US" sz="2800" dirty="0"/>
              <a:t>搜尋</a:t>
            </a:r>
          </a:p>
        </p:txBody>
      </p:sp>
      <p:sp>
        <p:nvSpPr>
          <p:cNvPr id="8" name="向右箭號 7"/>
          <p:cNvSpPr/>
          <p:nvPr/>
        </p:nvSpPr>
        <p:spPr bwMode="auto">
          <a:xfrm>
            <a:off x="295007" y="4237832"/>
            <a:ext cx="423087" cy="216024"/>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pic>
        <p:nvPicPr>
          <p:cNvPr id="9" name="圖片 8"/>
          <p:cNvPicPr>
            <a:picLocks noChangeAspect="1"/>
          </p:cNvPicPr>
          <p:nvPr/>
        </p:nvPicPr>
        <p:blipFill>
          <a:blip r:embed="rId3"/>
          <a:stretch>
            <a:fillRect/>
          </a:stretch>
        </p:blipFill>
        <p:spPr>
          <a:xfrm>
            <a:off x="718094" y="2492896"/>
            <a:ext cx="6600825" cy="3362325"/>
          </a:xfrm>
          <a:prstGeom prst="rect">
            <a:avLst/>
          </a:prstGeom>
        </p:spPr>
      </p:pic>
      <p:sp>
        <p:nvSpPr>
          <p:cNvPr id="7" name="圓角矩形 6"/>
          <p:cNvSpPr/>
          <p:nvPr/>
        </p:nvSpPr>
        <p:spPr bwMode="auto">
          <a:xfrm>
            <a:off x="882218" y="2551088"/>
            <a:ext cx="1362218" cy="28803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Tree>
    <p:extLst>
      <p:ext uri="{BB962C8B-B14F-4D97-AF65-F5344CB8AC3E}">
        <p14:creationId xmlns:p14="http://schemas.microsoft.com/office/powerpoint/2010/main" val="35298055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484632"/>
            <a:ext cx="7772400" cy="787215"/>
          </a:xfrm>
        </p:spPr>
        <p:txBody>
          <a:bodyPr/>
          <a:lstStyle/>
          <a:p>
            <a:r>
              <a:rPr lang="en-US" altLang="zh-TW" kern="0" dirty="0" err="1"/>
              <a:t>reg</a:t>
            </a:r>
            <a:r>
              <a:rPr lang="zh-TW" altLang="en-US" kern="0" dirty="0"/>
              <a:t>命令列指令</a:t>
            </a:r>
            <a:r>
              <a:rPr lang="en-US" altLang="zh-TW" kern="0" dirty="0"/>
              <a:t>(CLI)</a:t>
            </a:r>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3539188615"/>
              </p:ext>
            </p:extLst>
          </p:nvPr>
        </p:nvGraphicFramePr>
        <p:xfrm>
          <a:off x="1540701" y="1954060"/>
          <a:ext cx="6375748" cy="4459267"/>
        </p:xfrm>
        <a:graphic>
          <a:graphicData uri="http://schemas.openxmlformats.org/drawingml/2006/table">
            <a:tbl>
              <a:tblPr/>
              <a:tblGrid>
                <a:gridCol w="1676426">
                  <a:extLst>
                    <a:ext uri="{9D8B030D-6E8A-4147-A177-3AD203B41FA5}">
                      <a16:colId xmlns:a16="http://schemas.microsoft.com/office/drawing/2014/main" val="1381823043"/>
                    </a:ext>
                  </a:extLst>
                </a:gridCol>
                <a:gridCol w="4699322">
                  <a:extLst>
                    <a:ext uri="{9D8B030D-6E8A-4147-A177-3AD203B41FA5}">
                      <a16:colId xmlns:a16="http://schemas.microsoft.com/office/drawing/2014/main" val="458557389"/>
                    </a:ext>
                  </a:extLst>
                </a:gridCol>
              </a:tblGrid>
              <a:tr h="260296">
                <a:tc>
                  <a:txBody>
                    <a:bodyPr/>
                    <a:lstStyle/>
                    <a:p>
                      <a:pPr algn="l" fontAlgn="t"/>
                      <a:r>
                        <a:rPr lang="zh-TW" altLang="en-US" sz="1200" dirty="0">
                          <a:effectLst/>
                        </a:rPr>
                        <a:t>參數</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a:effectLst/>
                        </a:rPr>
                        <a:t>描述</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3041931"/>
                  </a:ext>
                </a:extLst>
              </a:tr>
              <a:tr h="260296">
                <a:tc>
                  <a:txBody>
                    <a:bodyPr/>
                    <a:lstStyle/>
                    <a:p>
                      <a:pPr algn="l" fontAlgn="t"/>
                      <a:r>
                        <a:rPr lang="en-US" sz="1200" u="none" strike="noStrike" dirty="0" err="1">
                          <a:effectLst/>
                          <a:hlinkClick r:id="rId2"/>
                        </a:rPr>
                        <a:t>reg</a:t>
                      </a:r>
                      <a:r>
                        <a:rPr lang="en-US" sz="1200" u="none" strike="noStrike" dirty="0">
                          <a:effectLst/>
                          <a:hlinkClick r:id="rId2"/>
                        </a:rPr>
                        <a:t> add</a:t>
                      </a:r>
                      <a:endParaRPr lang="en-US" sz="1200" dirty="0">
                        <a:effectLst/>
                      </a:endParaRP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a:effectLst/>
                        </a:rPr>
                        <a:t>將新的子機碼或專案新增至登錄。</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79603504"/>
                  </a:ext>
                </a:extLst>
              </a:tr>
              <a:tr h="260296">
                <a:tc>
                  <a:txBody>
                    <a:bodyPr/>
                    <a:lstStyle/>
                    <a:p>
                      <a:pPr algn="l" fontAlgn="t"/>
                      <a:r>
                        <a:rPr lang="en-US" sz="1200" u="none" strike="noStrike" dirty="0" err="1">
                          <a:effectLst/>
                          <a:hlinkClick r:id="rId3"/>
                        </a:rPr>
                        <a:t>reg</a:t>
                      </a:r>
                      <a:r>
                        <a:rPr lang="en-US" sz="1200" u="none" strike="noStrike" dirty="0">
                          <a:effectLst/>
                          <a:hlinkClick r:id="rId3"/>
                        </a:rPr>
                        <a:t> compare</a:t>
                      </a:r>
                      <a:endParaRPr lang="en-US" sz="1200" dirty="0">
                        <a:effectLst/>
                      </a:endParaRP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a:effectLst/>
                        </a:rPr>
                        <a:t>比較指定的登錄子機碼或專案。</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64183698"/>
                  </a:ext>
                </a:extLst>
              </a:tr>
              <a:tr h="442817">
                <a:tc>
                  <a:txBody>
                    <a:bodyPr/>
                    <a:lstStyle/>
                    <a:p>
                      <a:pPr algn="l" fontAlgn="t"/>
                      <a:r>
                        <a:rPr lang="en-US" sz="1200" u="none" strike="noStrike" dirty="0" err="1">
                          <a:effectLst/>
                          <a:hlinkClick r:id="rId4"/>
                        </a:rPr>
                        <a:t>reg</a:t>
                      </a:r>
                      <a:r>
                        <a:rPr lang="en-US" sz="1200" u="none" strike="noStrike" dirty="0">
                          <a:effectLst/>
                          <a:hlinkClick r:id="rId4"/>
                        </a:rPr>
                        <a:t> copy</a:t>
                      </a:r>
                      <a:endParaRPr lang="en-US" sz="1200" dirty="0">
                        <a:effectLst/>
                      </a:endParaRP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dirty="0">
                          <a:effectLst/>
                        </a:rPr>
                        <a:t>將登錄專案複製到本機或遠端電腦上的指定位置。</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22560792"/>
                  </a:ext>
                </a:extLst>
              </a:tr>
              <a:tr h="260296">
                <a:tc>
                  <a:txBody>
                    <a:bodyPr/>
                    <a:lstStyle/>
                    <a:p>
                      <a:pPr algn="l" fontAlgn="t"/>
                      <a:r>
                        <a:rPr lang="en-US" sz="1200" u="none" strike="noStrike">
                          <a:effectLst/>
                          <a:hlinkClick r:id="rId5"/>
                        </a:rPr>
                        <a:t>reg delete</a:t>
                      </a:r>
                      <a:endParaRPr lang="en-US" sz="1200">
                        <a:effectLst/>
                      </a:endParaRP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dirty="0">
                          <a:effectLst/>
                        </a:rPr>
                        <a:t>從登錄中刪除子機碼或專案。</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02959776"/>
                  </a:ext>
                </a:extLst>
              </a:tr>
              <a:tr h="457334">
                <a:tc>
                  <a:txBody>
                    <a:bodyPr/>
                    <a:lstStyle/>
                    <a:p>
                      <a:pPr algn="l" fontAlgn="t"/>
                      <a:r>
                        <a:rPr lang="en-US" sz="1200" u="none" strike="noStrike" dirty="0" err="1">
                          <a:effectLst/>
                          <a:hlinkClick r:id="rId6"/>
                        </a:rPr>
                        <a:t>reg</a:t>
                      </a:r>
                      <a:r>
                        <a:rPr lang="en-US" sz="1200" u="none" strike="noStrike" dirty="0">
                          <a:effectLst/>
                          <a:hlinkClick r:id="rId6"/>
                        </a:rPr>
                        <a:t> export</a:t>
                      </a:r>
                      <a:endParaRPr lang="en-US" sz="1200" dirty="0">
                        <a:effectLst/>
                      </a:endParaRP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dirty="0">
                          <a:effectLst/>
                        </a:rPr>
                        <a:t>將本機電腦的指定子機碼、專案和值複製到檔案中，以傳送至其他伺服器。</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22817192"/>
                  </a:ext>
                </a:extLst>
              </a:tr>
              <a:tr h="457334">
                <a:tc>
                  <a:txBody>
                    <a:bodyPr/>
                    <a:lstStyle/>
                    <a:p>
                      <a:pPr algn="l" fontAlgn="t"/>
                      <a:r>
                        <a:rPr lang="en-US" sz="1200" u="none" strike="noStrike">
                          <a:effectLst/>
                          <a:hlinkClick r:id="rId7"/>
                        </a:rPr>
                        <a:t>reg import</a:t>
                      </a:r>
                      <a:endParaRPr lang="en-US" sz="1200">
                        <a:effectLst/>
                      </a:endParaRP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dirty="0">
                          <a:effectLst/>
                        </a:rPr>
                        <a:t>將包含匯出登錄子機碼、專案和值的檔案內容複寫到本機電腦的登錄中。</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712250863"/>
                  </a:ext>
                </a:extLst>
              </a:tr>
              <a:tr h="442817">
                <a:tc>
                  <a:txBody>
                    <a:bodyPr/>
                    <a:lstStyle/>
                    <a:p>
                      <a:pPr algn="l" fontAlgn="t"/>
                      <a:r>
                        <a:rPr lang="en-US" sz="1200" u="none" strike="noStrike">
                          <a:effectLst/>
                          <a:hlinkClick r:id="rId8"/>
                        </a:rPr>
                        <a:t>reg load</a:t>
                      </a:r>
                      <a:endParaRPr lang="en-US" sz="1200">
                        <a:effectLst/>
                      </a:endParaRP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dirty="0">
                          <a:effectLst/>
                        </a:rPr>
                        <a:t>將儲存的子機碼和專案寫入登錄中的不同子機碼。</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61804557"/>
                  </a:ext>
                </a:extLst>
              </a:tr>
              <a:tr h="457334">
                <a:tc>
                  <a:txBody>
                    <a:bodyPr/>
                    <a:lstStyle/>
                    <a:p>
                      <a:pPr algn="l" fontAlgn="t"/>
                      <a:r>
                        <a:rPr lang="en-US" sz="1200" u="none" strike="noStrike">
                          <a:effectLst/>
                          <a:hlinkClick r:id="rId9"/>
                        </a:rPr>
                        <a:t>reg query</a:t>
                      </a:r>
                      <a:endParaRPr lang="en-US" sz="1200">
                        <a:effectLst/>
                      </a:endParaRP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dirty="0">
                          <a:effectLst/>
                        </a:rPr>
                        <a:t>傳回下一層子機碼和位於登錄中指定子機碼之下的專案清單。</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42906751"/>
                  </a:ext>
                </a:extLst>
              </a:tr>
              <a:tr h="260296">
                <a:tc>
                  <a:txBody>
                    <a:bodyPr/>
                    <a:lstStyle/>
                    <a:p>
                      <a:pPr algn="l" fontAlgn="t"/>
                      <a:r>
                        <a:rPr lang="en-US" sz="1200" u="none" strike="noStrike">
                          <a:effectLst/>
                          <a:hlinkClick r:id="rId10"/>
                        </a:rPr>
                        <a:t>reg restore</a:t>
                      </a:r>
                      <a:endParaRPr lang="en-US" sz="1200">
                        <a:effectLst/>
                      </a:endParaRP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dirty="0">
                          <a:effectLst/>
                        </a:rPr>
                        <a:t>將儲存的子機碼和專案寫回登錄。</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68719639"/>
                  </a:ext>
                </a:extLst>
              </a:tr>
              <a:tr h="457334">
                <a:tc>
                  <a:txBody>
                    <a:bodyPr/>
                    <a:lstStyle/>
                    <a:p>
                      <a:pPr algn="l" fontAlgn="t"/>
                      <a:r>
                        <a:rPr lang="en-US" sz="1200" u="none" strike="noStrike">
                          <a:effectLst/>
                          <a:hlinkClick r:id="rId11"/>
                        </a:rPr>
                        <a:t>reg save</a:t>
                      </a:r>
                      <a:endParaRPr lang="en-US" sz="1200">
                        <a:effectLst/>
                      </a:endParaRP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dirty="0">
                          <a:effectLst/>
                        </a:rPr>
                        <a:t>將指定子機碼、專案和登錄值的複本儲存在指定的檔案中。</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54368149"/>
                  </a:ext>
                </a:extLst>
              </a:tr>
              <a:tr h="442817">
                <a:tc>
                  <a:txBody>
                    <a:bodyPr/>
                    <a:lstStyle/>
                    <a:p>
                      <a:pPr algn="l" fontAlgn="t"/>
                      <a:r>
                        <a:rPr lang="en-US" sz="1200" u="none" strike="noStrike" dirty="0" err="1">
                          <a:effectLst/>
                          <a:hlinkClick r:id="rId12"/>
                        </a:rPr>
                        <a:t>reg</a:t>
                      </a:r>
                      <a:r>
                        <a:rPr lang="en-US" sz="1200" u="none" strike="noStrike" dirty="0">
                          <a:effectLst/>
                          <a:hlinkClick r:id="rId12"/>
                        </a:rPr>
                        <a:t> unload</a:t>
                      </a:r>
                      <a:endParaRPr lang="en-US" sz="1200" dirty="0">
                        <a:effectLst/>
                      </a:endParaRP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dirty="0">
                          <a:effectLst/>
                        </a:rPr>
                        <a:t>移除使用 </a:t>
                      </a:r>
                      <a:r>
                        <a:rPr lang="en-US" altLang="zh-TW" sz="1200" b="1" dirty="0" err="1">
                          <a:effectLst/>
                        </a:rPr>
                        <a:t>reg</a:t>
                      </a:r>
                      <a:r>
                        <a:rPr lang="en-US" altLang="zh-TW" sz="1200" b="1" dirty="0">
                          <a:effectLst/>
                        </a:rPr>
                        <a:t> </a:t>
                      </a:r>
                      <a:r>
                        <a:rPr lang="zh-TW" altLang="en-US" sz="1200" b="1" dirty="0">
                          <a:effectLst/>
                        </a:rPr>
                        <a:t>載入 </a:t>
                      </a:r>
                      <a:r>
                        <a:rPr lang="zh-TW" altLang="en-US" sz="1200" dirty="0">
                          <a:effectLst/>
                        </a:rPr>
                        <a:t>作業載入的登錄區段。</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44595049"/>
                  </a:ext>
                </a:extLst>
              </a:tr>
            </a:tbl>
          </a:graphicData>
        </a:graphic>
      </p:graphicFrame>
    </p:spTree>
    <p:extLst>
      <p:ext uri="{BB962C8B-B14F-4D97-AF65-F5344CB8AC3E}">
        <p14:creationId xmlns:p14="http://schemas.microsoft.com/office/powerpoint/2010/main" val="16921100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 y="2144992"/>
            <a:ext cx="9144000" cy="4713008"/>
          </a:xfrm>
          <a:prstGeom prst="rect">
            <a:avLst/>
          </a:prstGeom>
        </p:spPr>
      </p:pic>
      <p:sp>
        <p:nvSpPr>
          <p:cNvPr id="2" name="內容版面配置區 1"/>
          <p:cNvSpPr>
            <a:spLocks noGrp="1"/>
          </p:cNvSpPr>
          <p:nvPr>
            <p:ph sz="quarter" idx="10"/>
          </p:nvPr>
        </p:nvSpPr>
        <p:spPr>
          <a:xfrm>
            <a:off x="179512" y="922214"/>
            <a:ext cx="8231262" cy="5112568"/>
          </a:xfrm>
        </p:spPr>
        <p:txBody>
          <a:bodyPr/>
          <a:lstStyle/>
          <a:p>
            <a:r>
              <a:rPr lang="zh-TW" altLang="en-US" dirty="0"/>
              <a:t>問題</a:t>
            </a:r>
            <a:r>
              <a:rPr lang="en-US" altLang="zh-TW" dirty="0"/>
              <a:t>2.</a:t>
            </a:r>
            <a:r>
              <a:rPr lang="zh-TW" altLang="en-US" dirty="0"/>
              <a:t>時區設定</a:t>
            </a:r>
            <a:r>
              <a:rPr lang="en-US" altLang="zh-TW" dirty="0"/>
              <a:t>(</a:t>
            </a:r>
            <a:r>
              <a:rPr lang="en-US" altLang="zh-TW" b="1" i="1" dirty="0"/>
              <a:t>time zone settings</a:t>
            </a:r>
            <a:r>
              <a:rPr lang="en-US" altLang="zh-TW" dirty="0"/>
              <a:t>)</a:t>
            </a:r>
            <a:r>
              <a:rPr lang="zh-TW" altLang="en-US" dirty="0"/>
              <a:t>是哪裡？</a:t>
            </a:r>
          </a:p>
        </p:txBody>
      </p:sp>
      <p:sp>
        <p:nvSpPr>
          <p:cNvPr id="6" name="矩形 5"/>
          <p:cNvSpPr/>
          <p:nvPr/>
        </p:nvSpPr>
        <p:spPr>
          <a:xfrm>
            <a:off x="202778" y="1587184"/>
            <a:ext cx="8406680" cy="338554"/>
          </a:xfrm>
          <a:prstGeom prst="rect">
            <a:avLst/>
          </a:prstGeom>
        </p:spPr>
        <p:txBody>
          <a:bodyPr wrap="square">
            <a:spAutoFit/>
          </a:bodyPr>
          <a:lstStyle/>
          <a:p>
            <a:r>
              <a:rPr lang="en-US" altLang="zh-TW" sz="1600" dirty="0"/>
              <a:t>“</a:t>
            </a:r>
            <a:r>
              <a:rPr lang="en-US" altLang="zh-TW" sz="1600" b="1" dirty="0">
                <a:solidFill>
                  <a:srgbClr val="FF0000"/>
                </a:solidFill>
              </a:rPr>
              <a:t>HKEY_LOCAL_MACHINE\system</a:t>
            </a:r>
            <a:r>
              <a:rPr lang="en-US" altLang="zh-TW" sz="1600" dirty="0"/>
              <a:t>\</a:t>
            </a:r>
            <a:r>
              <a:rPr lang="en-US" altLang="zh-TW" sz="1600" dirty="0" err="1"/>
              <a:t>CurrentControlSet</a:t>
            </a:r>
            <a:r>
              <a:rPr lang="en-US" altLang="zh-TW" sz="1600" dirty="0"/>
              <a:t>\Control\</a:t>
            </a:r>
            <a:r>
              <a:rPr lang="en-US" altLang="zh-TW" sz="1600" dirty="0" err="1"/>
              <a:t>TimeZoneInformation</a:t>
            </a:r>
            <a:r>
              <a:rPr lang="en-US" altLang="zh-TW" sz="1600" dirty="0"/>
              <a:t>”</a:t>
            </a:r>
            <a:endParaRPr lang="zh-TW" altLang="en-US" sz="1600" dirty="0"/>
          </a:p>
        </p:txBody>
      </p:sp>
      <p:sp>
        <p:nvSpPr>
          <p:cNvPr id="7" name="矩形 6"/>
          <p:cNvSpPr/>
          <p:nvPr/>
        </p:nvSpPr>
        <p:spPr>
          <a:xfrm>
            <a:off x="1015879" y="4765794"/>
            <a:ext cx="415498" cy="369332"/>
          </a:xfrm>
          <a:prstGeom prst="rect">
            <a:avLst/>
          </a:prstGeom>
        </p:spPr>
        <p:txBody>
          <a:bodyPr wrap="none">
            <a:spAutoFit/>
          </a:bodyPr>
          <a:lstStyle/>
          <a:p>
            <a:r>
              <a:rPr lang="zh-TW" altLang="en-US" b="1" dirty="0">
                <a:solidFill>
                  <a:srgbClr val="FF0000"/>
                </a:solidFill>
              </a:rPr>
              <a:t>①</a:t>
            </a:r>
            <a:endParaRPr lang="zh-TW" altLang="en-US" dirty="0"/>
          </a:p>
        </p:txBody>
      </p:sp>
      <p:sp>
        <p:nvSpPr>
          <p:cNvPr id="8" name="矩形 7"/>
          <p:cNvSpPr/>
          <p:nvPr/>
        </p:nvSpPr>
        <p:spPr>
          <a:xfrm>
            <a:off x="2159337" y="3773236"/>
            <a:ext cx="415498" cy="369332"/>
          </a:xfrm>
          <a:prstGeom prst="rect">
            <a:avLst/>
          </a:prstGeom>
        </p:spPr>
        <p:txBody>
          <a:bodyPr wrap="none">
            <a:spAutoFit/>
          </a:bodyPr>
          <a:lstStyle/>
          <a:p>
            <a:r>
              <a:rPr lang="zh-TW" altLang="en-US" b="1" dirty="0">
                <a:solidFill>
                  <a:srgbClr val="FF0000"/>
                </a:solidFill>
              </a:rPr>
              <a:t>②</a:t>
            </a:r>
            <a:endParaRPr lang="zh-TW" altLang="en-US" dirty="0"/>
          </a:p>
        </p:txBody>
      </p:sp>
      <p:sp>
        <p:nvSpPr>
          <p:cNvPr id="9" name="矩形 8"/>
          <p:cNvSpPr/>
          <p:nvPr/>
        </p:nvSpPr>
        <p:spPr>
          <a:xfrm>
            <a:off x="2367086" y="4938623"/>
            <a:ext cx="415498" cy="369332"/>
          </a:xfrm>
          <a:prstGeom prst="rect">
            <a:avLst/>
          </a:prstGeom>
        </p:spPr>
        <p:txBody>
          <a:bodyPr wrap="none">
            <a:spAutoFit/>
          </a:bodyPr>
          <a:lstStyle/>
          <a:p>
            <a:r>
              <a:rPr lang="zh-TW" altLang="en-US" b="1" dirty="0">
                <a:solidFill>
                  <a:srgbClr val="FF0000"/>
                </a:solidFill>
              </a:rPr>
              <a:t>③</a:t>
            </a:r>
          </a:p>
        </p:txBody>
      </p:sp>
      <p:sp>
        <p:nvSpPr>
          <p:cNvPr id="11" name="標題 2">
            <a:extLst>
              <a:ext uri="{FF2B5EF4-FFF2-40B4-BE49-F238E27FC236}">
                <a16:creationId xmlns:a16="http://schemas.microsoft.com/office/drawing/2014/main" id="{D235E5B6-5C49-49FA-95BE-395577781B97}"/>
              </a:ext>
            </a:extLst>
          </p:cNvPr>
          <p:cNvSpPr>
            <a:spLocks noGrp="1"/>
          </p:cNvSpPr>
          <p:nvPr>
            <p:ph type="title"/>
          </p:nvPr>
        </p:nvSpPr>
        <p:spPr>
          <a:xfrm>
            <a:off x="818623" y="131120"/>
            <a:ext cx="7785825" cy="777600"/>
          </a:xfrm>
        </p:spPr>
        <p:txBody>
          <a:bodyPr/>
          <a:lstStyle/>
          <a:p>
            <a:r>
              <a:rPr lang="zh-TW" altLang="en-US" dirty="0"/>
              <a:t>實作練習：登錄檔鑑識分析</a:t>
            </a:r>
            <a:r>
              <a:rPr lang="en-US" altLang="zh-TW" dirty="0"/>
              <a:t>(2/3)</a:t>
            </a:r>
            <a:endParaRPr lang="zh-TW" altLang="en-US" dirty="0"/>
          </a:p>
        </p:txBody>
      </p:sp>
    </p:spTree>
    <p:extLst>
      <p:ext uri="{BB962C8B-B14F-4D97-AF65-F5344CB8AC3E}">
        <p14:creationId xmlns:p14="http://schemas.microsoft.com/office/powerpoint/2010/main" val="17083145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a:xfrm>
            <a:off x="267829" y="930497"/>
            <a:ext cx="8231262" cy="522536"/>
          </a:xfrm>
        </p:spPr>
        <p:txBody>
          <a:bodyPr/>
          <a:lstStyle/>
          <a:p>
            <a:r>
              <a:rPr lang="zh-TW" altLang="en-US" dirty="0"/>
              <a:t>問題</a:t>
            </a:r>
            <a:r>
              <a:rPr lang="en-US" altLang="zh-TW" dirty="0"/>
              <a:t>2.</a:t>
            </a:r>
            <a:r>
              <a:rPr lang="zh-TW" altLang="en-US" dirty="0"/>
              <a:t>時區設定</a:t>
            </a:r>
            <a:r>
              <a:rPr lang="en-US" altLang="zh-TW" dirty="0"/>
              <a:t>(</a:t>
            </a:r>
            <a:r>
              <a:rPr lang="en-US" altLang="zh-TW" b="1" i="1" dirty="0"/>
              <a:t>time zone settings</a:t>
            </a:r>
            <a:r>
              <a:rPr lang="en-US" altLang="zh-TW" dirty="0"/>
              <a:t>)</a:t>
            </a:r>
            <a:r>
              <a:rPr lang="zh-TW" altLang="en-US" dirty="0"/>
              <a:t>是哪裡？</a:t>
            </a:r>
          </a:p>
        </p:txBody>
      </p:sp>
      <p:sp>
        <p:nvSpPr>
          <p:cNvPr id="11" name="矩形 10"/>
          <p:cNvSpPr/>
          <p:nvPr/>
        </p:nvSpPr>
        <p:spPr>
          <a:xfrm>
            <a:off x="5939223" y="1369728"/>
            <a:ext cx="2559868" cy="923330"/>
          </a:xfrm>
          <a:prstGeom prst="rect">
            <a:avLst/>
          </a:prstGeom>
        </p:spPr>
        <p:txBody>
          <a:bodyPr wrap="none">
            <a:spAutoFit/>
          </a:bodyPr>
          <a:lstStyle/>
          <a:p>
            <a:r>
              <a:rPr lang="zh-TW" altLang="en-US" dirty="0"/>
              <a:t>點選</a:t>
            </a:r>
            <a:r>
              <a:rPr lang="en-US" altLang="zh-TW" dirty="0"/>
              <a:t>Control</a:t>
            </a:r>
          </a:p>
          <a:p>
            <a:r>
              <a:rPr lang="zh-TW" altLang="en-US" dirty="0"/>
              <a:t>一直往下找到</a:t>
            </a:r>
            <a:endParaRPr lang="en-US" altLang="zh-TW" dirty="0"/>
          </a:p>
          <a:p>
            <a:r>
              <a:rPr lang="en-US" altLang="zh-TW" dirty="0" err="1"/>
              <a:t>TimeZoneInformation</a:t>
            </a:r>
            <a:endParaRPr lang="zh-TW" altLang="en-US" dirty="0"/>
          </a:p>
        </p:txBody>
      </p:sp>
      <p:sp>
        <p:nvSpPr>
          <p:cNvPr id="17" name="標題 2">
            <a:extLst>
              <a:ext uri="{FF2B5EF4-FFF2-40B4-BE49-F238E27FC236}">
                <a16:creationId xmlns:a16="http://schemas.microsoft.com/office/drawing/2014/main" id="{036074FC-935B-4D0B-9328-42A92E7F2B66}"/>
              </a:ext>
            </a:extLst>
          </p:cNvPr>
          <p:cNvSpPr>
            <a:spLocks noGrp="1"/>
          </p:cNvSpPr>
          <p:nvPr>
            <p:ph type="title"/>
          </p:nvPr>
        </p:nvSpPr>
        <p:spPr>
          <a:xfrm>
            <a:off x="818623" y="131120"/>
            <a:ext cx="7785825" cy="777600"/>
          </a:xfrm>
        </p:spPr>
        <p:txBody>
          <a:bodyPr/>
          <a:lstStyle/>
          <a:p>
            <a:r>
              <a:rPr lang="zh-TW" altLang="en-US" dirty="0"/>
              <a:t>實作練習：登錄檔鑑識分析</a:t>
            </a:r>
            <a:r>
              <a:rPr lang="en-US" altLang="zh-TW" dirty="0"/>
              <a:t>(3/3)</a:t>
            </a:r>
            <a:endParaRPr lang="zh-TW" altLang="en-US" dirty="0"/>
          </a:p>
        </p:txBody>
      </p:sp>
      <p:pic>
        <p:nvPicPr>
          <p:cNvPr id="3" name="圖片 2"/>
          <p:cNvPicPr>
            <a:picLocks noChangeAspect="1"/>
          </p:cNvPicPr>
          <p:nvPr/>
        </p:nvPicPr>
        <p:blipFill>
          <a:blip r:embed="rId3"/>
          <a:stretch>
            <a:fillRect/>
          </a:stretch>
        </p:blipFill>
        <p:spPr>
          <a:xfrm>
            <a:off x="104856" y="1453033"/>
            <a:ext cx="3405492" cy="5077892"/>
          </a:xfrm>
          <a:prstGeom prst="rect">
            <a:avLst/>
          </a:prstGeom>
        </p:spPr>
      </p:pic>
      <p:pic>
        <p:nvPicPr>
          <p:cNvPr id="6" name="圖片 5"/>
          <p:cNvPicPr>
            <a:picLocks noChangeAspect="1"/>
          </p:cNvPicPr>
          <p:nvPr/>
        </p:nvPicPr>
        <p:blipFill>
          <a:blip r:embed="rId4"/>
          <a:stretch>
            <a:fillRect/>
          </a:stretch>
        </p:blipFill>
        <p:spPr>
          <a:xfrm>
            <a:off x="4711535" y="2485149"/>
            <a:ext cx="2973117" cy="3013659"/>
          </a:xfrm>
          <a:prstGeom prst="rect">
            <a:avLst/>
          </a:prstGeom>
        </p:spPr>
      </p:pic>
      <p:cxnSp>
        <p:nvCxnSpPr>
          <p:cNvPr id="14" name="直線單箭頭接點 13"/>
          <p:cNvCxnSpPr>
            <a:stCxn id="3" idx="3"/>
            <a:endCxn id="6" idx="1"/>
          </p:cNvCxnSpPr>
          <p:nvPr/>
        </p:nvCxnSpPr>
        <p:spPr>
          <a:xfrm>
            <a:off x="3510348" y="3991979"/>
            <a:ext cx="120118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245593" y="3363274"/>
            <a:ext cx="952500" cy="23812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985240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498673" y="2085975"/>
            <a:ext cx="8105775" cy="3695700"/>
          </a:xfrm>
          <a:prstGeom prst="rect">
            <a:avLst/>
          </a:prstGeom>
        </p:spPr>
      </p:pic>
      <p:sp>
        <p:nvSpPr>
          <p:cNvPr id="2" name="內容版面配置區 1"/>
          <p:cNvSpPr>
            <a:spLocks noGrp="1"/>
          </p:cNvSpPr>
          <p:nvPr>
            <p:ph sz="quarter" idx="10"/>
          </p:nvPr>
        </p:nvSpPr>
        <p:spPr>
          <a:xfrm>
            <a:off x="267829" y="930497"/>
            <a:ext cx="8231262" cy="522536"/>
          </a:xfrm>
        </p:spPr>
        <p:txBody>
          <a:bodyPr/>
          <a:lstStyle/>
          <a:p>
            <a:r>
              <a:rPr lang="zh-TW" altLang="en-US" dirty="0"/>
              <a:t>問題</a:t>
            </a:r>
            <a:r>
              <a:rPr lang="en-US" altLang="zh-TW" dirty="0"/>
              <a:t>2.</a:t>
            </a:r>
            <a:r>
              <a:rPr lang="zh-TW" altLang="en-US" dirty="0"/>
              <a:t>時區設定</a:t>
            </a:r>
            <a:r>
              <a:rPr lang="en-US" altLang="zh-TW" dirty="0"/>
              <a:t>(</a:t>
            </a:r>
            <a:r>
              <a:rPr lang="en-US" altLang="zh-TW" b="1" i="1" dirty="0"/>
              <a:t>time zone settings</a:t>
            </a:r>
            <a:r>
              <a:rPr lang="en-US" altLang="zh-TW" dirty="0"/>
              <a:t>)</a:t>
            </a:r>
            <a:r>
              <a:rPr lang="zh-TW" altLang="en-US" dirty="0"/>
              <a:t>是哪裡？</a:t>
            </a:r>
          </a:p>
        </p:txBody>
      </p:sp>
      <p:sp>
        <p:nvSpPr>
          <p:cNvPr id="11" name="矩形 10"/>
          <p:cNvSpPr/>
          <p:nvPr/>
        </p:nvSpPr>
        <p:spPr>
          <a:xfrm>
            <a:off x="5592658" y="1162645"/>
            <a:ext cx="2559868" cy="923330"/>
          </a:xfrm>
          <a:prstGeom prst="rect">
            <a:avLst/>
          </a:prstGeom>
        </p:spPr>
        <p:txBody>
          <a:bodyPr wrap="none">
            <a:spAutoFit/>
          </a:bodyPr>
          <a:lstStyle/>
          <a:p>
            <a:r>
              <a:rPr lang="zh-TW" altLang="en-US" dirty="0"/>
              <a:t>點選</a:t>
            </a:r>
            <a:r>
              <a:rPr lang="en-US" altLang="zh-TW" dirty="0"/>
              <a:t>Control</a:t>
            </a:r>
          </a:p>
          <a:p>
            <a:r>
              <a:rPr lang="zh-TW" altLang="en-US" dirty="0"/>
              <a:t>一直往下找到</a:t>
            </a:r>
            <a:endParaRPr lang="en-US" altLang="zh-TW" dirty="0"/>
          </a:p>
          <a:p>
            <a:r>
              <a:rPr lang="en-US" altLang="zh-TW" dirty="0" err="1"/>
              <a:t>TimeZoneInformation</a:t>
            </a:r>
            <a:endParaRPr lang="zh-TW" altLang="en-US" dirty="0"/>
          </a:p>
        </p:txBody>
      </p:sp>
      <p:sp>
        <p:nvSpPr>
          <p:cNvPr id="17" name="標題 2">
            <a:extLst>
              <a:ext uri="{FF2B5EF4-FFF2-40B4-BE49-F238E27FC236}">
                <a16:creationId xmlns:a16="http://schemas.microsoft.com/office/drawing/2014/main" id="{036074FC-935B-4D0B-9328-42A92E7F2B66}"/>
              </a:ext>
            </a:extLst>
          </p:cNvPr>
          <p:cNvSpPr>
            <a:spLocks noGrp="1"/>
          </p:cNvSpPr>
          <p:nvPr>
            <p:ph type="title"/>
          </p:nvPr>
        </p:nvSpPr>
        <p:spPr>
          <a:xfrm>
            <a:off x="818623" y="131120"/>
            <a:ext cx="7785825" cy="777600"/>
          </a:xfrm>
        </p:spPr>
        <p:txBody>
          <a:bodyPr/>
          <a:lstStyle/>
          <a:p>
            <a:r>
              <a:rPr lang="zh-TW" altLang="en-US" dirty="0"/>
              <a:t>實作練習：登錄檔鑑識分析</a:t>
            </a:r>
            <a:r>
              <a:rPr lang="en-US" altLang="zh-TW" dirty="0"/>
              <a:t>(3/3)</a:t>
            </a:r>
            <a:endParaRPr lang="zh-TW" altLang="en-US" dirty="0"/>
          </a:p>
        </p:txBody>
      </p:sp>
      <p:cxnSp>
        <p:nvCxnSpPr>
          <p:cNvPr id="6" name="直線單箭頭接點 5"/>
          <p:cNvCxnSpPr/>
          <p:nvPr/>
        </p:nvCxnSpPr>
        <p:spPr>
          <a:xfrm flipH="1">
            <a:off x="2466975" y="2085975"/>
            <a:ext cx="3667125" cy="17335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3859108" y="3857625"/>
            <a:ext cx="3467100" cy="2667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253142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a:xfrm>
            <a:off x="267829" y="930497"/>
            <a:ext cx="8231262" cy="1117378"/>
          </a:xfrm>
        </p:spPr>
        <p:txBody>
          <a:bodyPr>
            <a:normAutofit/>
          </a:bodyPr>
          <a:lstStyle/>
          <a:p>
            <a:r>
              <a:rPr lang="zh-TW" altLang="en-US" dirty="0"/>
              <a:t>問題</a:t>
            </a:r>
            <a:r>
              <a:rPr lang="en-US" altLang="zh-TW" dirty="0"/>
              <a:t>3. </a:t>
            </a:r>
            <a:r>
              <a:rPr lang="zh-TW" altLang="en-US" dirty="0"/>
              <a:t>電腦帳戶名稱</a:t>
            </a:r>
            <a:r>
              <a:rPr lang="en-US" altLang="zh-TW" dirty="0"/>
              <a:t>(computer account name)</a:t>
            </a:r>
            <a:r>
              <a:rPr lang="zh-TW" altLang="en-US" dirty="0"/>
              <a:t>是什麼？</a:t>
            </a:r>
            <a:endParaRPr lang="en-US" altLang="zh-TW" dirty="0"/>
          </a:p>
          <a:p>
            <a:pPr lvl="1"/>
            <a:r>
              <a:rPr lang="zh-TW" altLang="en-US" dirty="0"/>
              <a:t>電腦帳號名稱是儲存在「</a:t>
            </a:r>
            <a:r>
              <a:rPr lang="en-US" altLang="zh-TW" dirty="0"/>
              <a:t>SAM</a:t>
            </a:r>
            <a:r>
              <a:rPr lang="zh-TW" altLang="en-US" dirty="0"/>
              <a:t>」登錄檔</a:t>
            </a:r>
          </a:p>
          <a:p>
            <a:pPr lvl="1"/>
            <a:r>
              <a:rPr lang="zh-TW" altLang="en-US" dirty="0"/>
              <a:t>路徑為</a:t>
            </a:r>
            <a:r>
              <a:rPr lang="en-US" altLang="zh-TW" dirty="0"/>
              <a:t>C:\windows\system32\config\SAM</a:t>
            </a:r>
            <a:endParaRPr lang="en-US" altLang="zh-TW" dirty="0"/>
          </a:p>
        </p:txBody>
      </p:sp>
      <p:sp>
        <p:nvSpPr>
          <p:cNvPr id="17" name="標題 2">
            <a:extLst>
              <a:ext uri="{FF2B5EF4-FFF2-40B4-BE49-F238E27FC236}">
                <a16:creationId xmlns:a16="http://schemas.microsoft.com/office/drawing/2014/main" id="{036074FC-935B-4D0B-9328-42A92E7F2B66}"/>
              </a:ext>
            </a:extLst>
          </p:cNvPr>
          <p:cNvSpPr>
            <a:spLocks noGrp="1"/>
          </p:cNvSpPr>
          <p:nvPr>
            <p:ph type="title"/>
          </p:nvPr>
        </p:nvSpPr>
        <p:spPr>
          <a:xfrm>
            <a:off x="818623" y="131120"/>
            <a:ext cx="7785825" cy="777600"/>
          </a:xfrm>
        </p:spPr>
        <p:txBody>
          <a:bodyPr/>
          <a:lstStyle/>
          <a:p>
            <a:r>
              <a:rPr lang="zh-TW" altLang="en-US" dirty="0"/>
              <a:t>實作練習：登錄檔鑑識</a:t>
            </a:r>
            <a:r>
              <a:rPr lang="zh-TW" altLang="en-US" dirty="0" smtClean="0"/>
              <a:t>分析</a:t>
            </a:r>
            <a:endParaRPr lang="zh-TW" altLang="en-US" dirty="0"/>
          </a:p>
        </p:txBody>
      </p:sp>
      <p:pic>
        <p:nvPicPr>
          <p:cNvPr id="4" name="圖片 3"/>
          <p:cNvPicPr>
            <a:picLocks noChangeAspect="1"/>
          </p:cNvPicPr>
          <p:nvPr/>
        </p:nvPicPr>
        <p:blipFill>
          <a:blip r:embed="rId3"/>
          <a:stretch>
            <a:fillRect/>
          </a:stretch>
        </p:blipFill>
        <p:spPr>
          <a:xfrm>
            <a:off x="964504" y="1880554"/>
            <a:ext cx="6286026" cy="4813814"/>
          </a:xfrm>
          <a:prstGeom prst="rect">
            <a:avLst/>
          </a:prstGeom>
        </p:spPr>
      </p:pic>
    </p:spTree>
    <p:extLst>
      <p:ext uri="{BB962C8B-B14F-4D97-AF65-F5344CB8AC3E}">
        <p14:creationId xmlns:p14="http://schemas.microsoft.com/office/powerpoint/2010/main" val="36639437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a:xfrm>
            <a:off x="267829" y="930497"/>
            <a:ext cx="8638176" cy="1117378"/>
          </a:xfrm>
        </p:spPr>
        <p:txBody>
          <a:bodyPr>
            <a:normAutofit/>
          </a:bodyPr>
          <a:lstStyle/>
          <a:p>
            <a:r>
              <a:rPr lang="en-US" altLang="zh-TW" dirty="0" smtClean="0"/>
              <a:t>HKEY_LOCAL_MACHINE\SOFTWARE\Microsoft\</a:t>
            </a:r>
            <a:r>
              <a:rPr lang="en-US" altLang="zh-TW" dirty="0" err="1" smtClean="0"/>
              <a:t>WindowsNT</a:t>
            </a:r>
            <a:r>
              <a:rPr lang="en-US" altLang="zh-TW" dirty="0" smtClean="0"/>
              <a:t>\</a:t>
            </a:r>
            <a:r>
              <a:rPr lang="en-US" altLang="zh-TW" dirty="0" err="1" smtClean="0"/>
              <a:t>CurrentVersion</a:t>
            </a:r>
            <a:r>
              <a:rPr lang="en-US" altLang="zh-TW" dirty="0" smtClean="0"/>
              <a:t>\</a:t>
            </a:r>
            <a:r>
              <a:rPr lang="en-US" altLang="zh-TW" dirty="0" err="1" smtClean="0"/>
              <a:t>Winlogon</a:t>
            </a:r>
            <a:endParaRPr lang="en-US" altLang="zh-TW" dirty="0"/>
          </a:p>
        </p:txBody>
      </p:sp>
      <p:sp>
        <p:nvSpPr>
          <p:cNvPr id="17" name="標題 2">
            <a:extLst>
              <a:ext uri="{FF2B5EF4-FFF2-40B4-BE49-F238E27FC236}">
                <a16:creationId xmlns:a16="http://schemas.microsoft.com/office/drawing/2014/main" id="{036074FC-935B-4D0B-9328-42A92E7F2B66}"/>
              </a:ext>
            </a:extLst>
          </p:cNvPr>
          <p:cNvSpPr>
            <a:spLocks noGrp="1"/>
          </p:cNvSpPr>
          <p:nvPr>
            <p:ph type="title"/>
          </p:nvPr>
        </p:nvSpPr>
        <p:spPr>
          <a:xfrm>
            <a:off x="818623" y="131120"/>
            <a:ext cx="7785825" cy="777600"/>
          </a:xfrm>
        </p:spPr>
        <p:txBody>
          <a:bodyPr/>
          <a:lstStyle/>
          <a:p>
            <a:r>
              <a:rPr lang="zh-TW" altLang="en-US" dirty="0"/>
              <a:t>實作練習：登錄檔鑑識</a:t>
            </a:r>
            <a:r>
              <a:rPr lang="zh-TW" altLang="en-US" dirty="0" smtClean="0"/>
              <a:t>分析</a:t>
            </a:r>
            <a:endParaRPr lang="zh-TW" altLang="en-US" dirty="0"/>
          </a:p>
        </p:txBody>
      </p:sp>
      <p:pic>
        <p:nvPicPr>
          <p:cNvPr id="5" name="內容版面配置區 3"/>
          <p:cNvPicPr>
            <a:picLocks noChangeAspect="1"/>
          </p:cNvPicPr>
          <p:nvPr/>
        </p:nvPicPr>
        <p:blipFill>
          <a:blip r:embed="rId3"/>
          <a:stretch>
            <a:fillRect/>
          </a:stretch>
        </p:blipFill>
        <p:spPr>
          <a:xfrm>
            <a:off x="471323" y="1718923"/>
            <a:ext cx="8231187" cy="4362768"/>
          </a:xfrm>
          <a:prstGeom prst="rect">
            <a:avLst/>
          </a:prstGeom>
        </p:spPr>
      </p:pic>
    </p:spTree>
    <p:extLst>
      <p:ext uri="{BB962C8B-B14F-4D97-AF65-F5344CB8AC3E}">
        <p14:creationId xmlns:p14="http://schemas.microsoft.com/office/powerpoint/2010/main" val="13799877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1391797" y="1358913"/>
            <a:ext cx="6854621" cy="5499087"/>
          </a:xfrm>
          <a:prstGeom prst="rect">
            <a:avLst/>
          </a:prstGeom>
        </p:spPr>
      </p:pic>
      <p:sp>
        <p:nvSpPr>
          <p:cNvPr id="2" name="內容版面配置區 1"/>
          <p:cNvSpPr>
            <a:spLocks noGrp="1"/>
          </p:cNvSpPr>
          <p:nvPr>
            <p:ph sz="quarter" idx="10"/>
          </p:nvPr>
        </p:nvSpPr>
        <p:spPr>
          <a:xfrm>
            <a:off x="1" y="820514"/>
            <a:ext cx="9144000" cy="5112568"/>
          </a:xfrm>
        </p:spPr>
        <p:txBody>
          <a:bodyPr/>
          <a:lstStyle/>
          <a:p>
            <a:r>
              <a:rPr lang="zh-TW" altLang="en-US" kern="0" dirty="0"/>
              <a:t>問題</a:t>
            </a:r>
            <a:r>
              <a:rPr lang="en-US" altLang="zh-TW" kern="0" dirty="0"/>
              <a:t>4.</a:t>
            </a:r>
            <a:r>
              <a:rPr lang="zh-TW" altLang="en-US" dirty="0"/>
              <a:t>主網域</a:t>
            </a:r>
            <a:r>
              <a:rPr lang="en-US" altLang="zh-TW" dirty="0"/>
              <a:t>(primary domain name)</a:t>
            </a:r>
            <a:r>
              <a:rPr lang="zh-TW" altLang="en-US" dirty="0"/>
              <a:t>為何</a:t>
            </a:r>
            <a:r>
              <a:rPr lang="en-US" altLang="zh-TW" dirty="0" smtClean="0"/>
              <a:t>?</a:t>
            </a:r>
          </a:p>
          <a:p>
            <a:pPr marL="274320" lvl="1" indent="0">
              <a:buNone/>
            </a:pPr>
            <a:r>
              <a:rPr lang="en-US" altLang="zh-TW" sz="1600" dirty="0"/>
              <a:t>HKEY_LOCAL_MACHINE\SOFTWARE\Microsoft\Windows NT\</a:t>
            </a:r>
            <a:r>
              <a:rPr lang="en-US" altLang="zh-TW" sz="1600" dirty="0" err="1"/>
              <a:t>CurrentVersion</a:t>
            </a:r>
            <a:r>
              <a:rPr lang="en-US" altLang="zh-TW" sz="1600" dirty="0"/>
              <a:t>\</a:t>
            </a:r>
            <a:r>
              <a:rPr lang="en-US" altLang="zh-TW" sz="1600" dirty="0" err="1"/>
              <a:t>Winlogon</a:t>
            </a:r>
            <a:endParaRPr lang="zh-TW" altLang="en-US" sz="1600" dirty="0"/>
          </a:p>
          <a:p>
            <a:pPr marL="274320" lvl="1" indent="0">
              <a:buNone/>
            </a:pPr>
            <a:endParaRPr lang="zh-TW" altLang="en-US" dirty="0"/>
          </a:p>
        </p:txBody>
      </p:sp>
      <p:sp>
        <p:nvSpPr>
          <p:cNvPr id="3" name="標題 2"/>
          <p:cNvSpPr>
            <a:spLocks noGrp="1"/>
          </p:cNvSpPr>
          <p:nvPr>
            <p:ph type="title"/>
          </p:nvPr>
        </p:nvSpPr>
        <p:spPr/>
        <p:txBody>
          <a:bodyPr/>
          <a:lstStyle/>
          <a:p>
            <a:r>
              <a:rPr lang="zh-TW" altLang="en-US" dirty="0"/>
              <a:t>實作練習：登錄檔鑑識分析</a:t>
            </a:r>
          </a:p>
        </p:txBody>
      </p:sp>
      <p:sp>
        <p:nvSpPr>
          <p:cNvPr id="5" name="矩形 4"/>
          <p:cNvSpPr/>
          <p:nvPr/>
        </p:nvSpPr>
        <p:spPr bwMode="auto">
          <a:xfrm>
            <a:off x="6442075" y="4654549"/>
            <a:ext cx="820738" cy="142875"/>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6" name="矩形 5"/>
          <p:cNvSpPr/>
          <p:nvPr/>
        </p:nvSpPr>
        <p:spPr>
          <a:xfrm>
            <a:off x="7251626" y="4387432"/>
            <a:ext cx="595035" cy="338554"/>
          </a:xfrm>
          <a:prstGeom prst="rect">
            <a:avLst/>
          </a:prstGeom>
        </p:spPr>
        <p:txBody>
          <a:bodyPr wrap="none">
            <a:spAutoFit/>
          </a:bodyPr>
          <a:lstStyle/>
          <a:p>
            <a:r>
              <a:rPr lang="zh-TW" altLang="en-US" sz="1600" b="1" dirty="0" smtClean="0">
                <a:solidFill>
                  <a:srgbClr val="FF0000"/>
                </a:solidFill>
                <a:effectLst>
                  <a:outerShdw blurRad="38100" dist="38100" dir="2700000" algn="tl">
                    <a:srgbClr val="000000">
                      <a:alpha val="43137"/>
                    </a:srgbClr>
                  </a:outerShdw>
                </a:effectLst>
              </a:rPr>
              <a:t>解答</a:t>
            </a:r>
            <a:endParaRPr lang="zh-TW" altLang="en-US" sz="16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720185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818623" y="1963467"/>
            <a:ext cx="6637770" cy="4929605"/>
          </a:xfrm>
          <a:prstGeom prst="rect">
            <a:avLst/>
          </a:prstGeom>
        </p:spPr>
      </p:pic>
      <p:sp>
        <p:nvSpPr>
          <p:cNvPr id="2" name="內容版面配置區 1"/>
          <p:cNvSpPr>
            <a:spLocks noGrp="1"/>
          </p:cNvSpPr>
          <p:nvPr>
            <p:ph sz="quarter" idx="10"/>
          </p:nvPr>
        </p:nvSpPr>
        <p:spPr>
          <a:xfrm>
            <a:off x="0" y="783771"/>
            <a:ext cx="9144000" cy="5435061"/>
          </a:xfrm>
        </p:spPr>
        <p:txBody>
          <a:bodyPr/>
          <a:lstStyle/>
          <a:p>
            <a:r>
              <a:rPr lang="zh-TW" altLang="en-US" kern="0" dirty="0"/>
              <a:t>問題</a:t>
            </a:r>
            <a:r>
              <a:rPr lang="en-US" altLang="zh-TW" kern="0" dirty="0"/>
              <a:t>5.</a:t>
            </a:r>
            <a:r>
              <a:rPr lang="zh-TW" altLang="en-US" dirty="0"/>
              <a:t>最後記錄的電腦關閉日期</a:t>
            </a:r>
            <a:r>
              <a:rPr lang="en-US" altLang="zh-TW" dirty="0"/>
              <a:t>/</a:t>
            </a:r>
            <a:r>
              <a:rPr lang="zh-TW" altLang="en-US" dirty="0"/>
              <a:t>時間是什麼時候</a:t>
            </a:r>
            <a:r>
              <a:rPr lang="zh-TW" altLang="en-US" dirty="0" smtClean="0"/>
              <a:t>？</a:t>
            </a:r>
            <a:endParaRPr lang="en-US" altLang="zh-TW" dirty="0" smtClean="0"/>
          </a:p>
          <a:p>
            <a:r>
              <a:rPr lang="en-US" altLang="zh-TW" sz="1500" dirty="0" smtClean="0"/>
              <a:t>HKEY_LOCAL_MACHINE\SYSTEM\CurrentControlSet001\Control\Windows\</a:t>
            </a:r>
            <a:r>
              <a:rPr lang="en-US" altLang="zh-TW" sz="1500" dirty="0" err="1" smtClean="0"/>
              <a:t>ShutdownTime</a:t>
            </a:r>
            <a:endParaRPr lang="en-US" altLang="zh-TW" sz="1500" dirty="0" smtClean="0"/>
          </a:p>
          <a:p>
            <a:r>
              <a:rPr lang="en-US" altLang="zh-TW" sz="1500" dirty="0"/>
              <a:t>C:\windows\system32\config\system </a:t>
            </a:r>
            <a:r>
              <a:rPr lang="en-US" altLang="zh-TW" sz="1500" b="1" dirty="0"/>
              <a:t>\</a:t>
            </a:r>
            <a:r>
              <a:rPr lang="en-US" altLang="zh-TW" sz="1500" dirty="0"/>
              <a:t> </a:t>
            </a:r>
            <a:r>
              <a:rPr lang="en-US" altLang="zh-TW" sz="1500" dirty="0" smtClean="0"/>
              <a:t>CurrentControlSet001\Control\Windows\</a:t>
            </a:r>
            <a:r>
              <a:rPr lang="en-US" altLang="zh-TW" sz="1500" dirty="0" err="1" smtClean="0"/>
              <a:t>ShutdownTime</a:t>
            </a:r>
            <a:endParaRPr lang="zh-TW" altLang="en-US" sz="1500" dirty="0"/>
          </a:p>
        </p:txBody>
      </p:sp>
      <p:sp>
        <p:nvSpPr>
          <p:cNvPr id="3" name="標題 2"/>
          <p:cNvSpPr>
            <a:spLocks noGrp="1"/>
          </p:cNvSpPr>
          <p:nvPr>
            <p:ph type="title"/>
          </p:nvPr>
        </p:nvSpPr>
        <p:spPr/>
        <p:txBody>
          <a:bodyPr/>
          <a:lstStyle/>
          <a:p>
            <a:r>
              <a:rPr lang="zh-TW" altLang="en-US" dirty="0"/>
              <a:t>實作練習：登錄檔鑑識分析</a:t>
            </a:r>
          </a:p>
        </p:txBody>
      </p:sp>
      <p:sp>
        <p:nvSpPr>
          <p:cNvPr id="5" name="矩形 4"/>
          <p:cNvSpPr/>
          <p:nvPr/>
        </p:nvSpPr>
        <p:spPr bwMode="auto">
          <a:xfrm>
            <a:off x="4506594" y="5546089"/>
            <a:ext cx="2267585" cy="130811"/>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Tree>
    <p:extLst>
      <p:ext uri="{BB962C8B-B14F-4D97-AF65-F5344CB8AC3E}">
        <p14:creationId xmlns:p14="http://schemas.microsoft.com/office/powerpoint/2010/main" val="41467285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0161" y="624486"/>
            <a:ext cx="9936479" cy="369332"/>
          </a:xfrm>
          <a:prstGeom prst="rect">
            <a:avLst/>
          </a:prstGeom>
        </p:spPr>
        <p:txBody>
          <a:bodyPr wrap="square">
            <a:spAutoFit/>
          </a:bodyPr>
          <a:lstStyle/>
          <a:p>
            <a:r>
              <a:rPr lang="en-US" altLang="zh-TW" dirty="0"/>
              <a:t>https://www.digital-detective.net/dcode/</a:t>
            </a:r>
            <a:endParaRPr lang="zh-TW" altLang="en-US" dirty="0"/>
          </a:p>
        </p:txBody>
      </p:sp>
      <p:pic>
        <p:nvPicPr>
          <p:cNvPr id="3" name="圖片 2"/>
          <p:cNvPicPr>
            <a:picLocks noChangeAspect="1"/>
          </p:cNvPicPr>
          <p:nvPr/>
        </p:nvPicPr>
        <p:blipFill>
          <a:blip r:embed="rId2"/>
          <a:stretch>
            <a:fillRect/>
          </a:stretch>
        </p:blipFill>
        <p:spPr>
          <a:xfrm>
            <a:off x="950161" y="1313411"/>
            <a:ext cx="6648927" cy="5120640"/>
          </a:xfrm>
          <a:prstGeom prst="rect">
            <a:avLst/>
          </a:prstGeom>
        </p:spPr>
      </p:pic>
    </p:spTree>
    <p:extLst>
      <p:ext uri="{BB962C8B-B14F-4D97-AF65-F5344CB8AC3E}">
        <p14:creationId xmlns:p14="http://schemas.microsoft.com/office/powerpoint/2010/main" val="42499589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37787" y="0"/>
            <a:ext cx="8700393" cy="6787179"/>
          </a:xfrm>
          <a:prstGeom prst="rect">
            <a:avLst/>
          </a:prstGeom>
        </p:spPr>
      </p:pic>
      <p:sp>
        <p:nvSpPr>
          <p:cNvPr id="3" name="矩形 2"/>
          <p:cNvSpPr/>
          <p:nvPr/>
        </p:nvSpPr>
        <p:spPr>
          <a:xfrm>
            <a:off x="2367419" y="6200384"/>
            <a:ext cx="1628384" cy="501041"/>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112254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50312" y="662834"/>
            <a:ext cx="8861303" cy="5385016"/>
          </a:xfrm>
          <a:prstGeom prst="rect">
            <a:avLst/>
          </a:prstGeom>
        </p:spPr>
      </p:pic>
    </p:spTree>
    <p:extLst>
      <p:ext uri="{BB962C8B-B14F-4D97-AF65-F5344CB8AC3E}">
        <p14:creationId xmlns:p14="http://schemas.microsoft.com/office/powerpoint/2010/main" val="2619542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3"/>
          <a:srcRect r="15129"/>
          <a:stretch/>
        </p:blipFill>
        <p:spPr>
          <a:xfrm>
            <a:off x="395536" y="1965769"/>
            <a:ext cx="6165284" cy="4688654"/>
          </a:xfrm>
          <a:prstGeom prst="rect">
            <a:avLst/>
          </a:prstGeom>
        </p:spPr>
      </p:pic>
      <p:sp>
        <p:nvSpPr>
          <p:cNvPr id="2" name="標題 1"/>
          <p:cNvSpPr>
            <a:spLocks noGrp="1"/>
          </p:cNvSpPr>
          <p:nvPr>
            <p:ph type="title"/>
          </p:nvPr>
        </p:nvSpPr>
        <p:spPr>
          <a:xfrm>
            <a:off x="395536" y="-90310"/>
            <a:ext cx="7772400" cy="1609344"/>
          </a:xfrm>
        </p:spPr>
        <p:txBody>
          <a:bodyPr/>
          <a:lstStyle/>
          <a:p>
            <a:r>
              <a:rPr lang="en-US" altLang="zh-TW" dirty="0" err="1"/>
              <a:t>Widnows</a:t>
            </a:r>
            <a:r>
              <a:rPr lang="zh-TW" altLang="en-US" dirty="0"/>
              <a:t>登錄檔鑑識分析</a:t>
            </a:r>
            <a:r>
              <a:rPr lang="en-US" altLang="zh-TW" dirty="0"/>
              <a:t>(3/5)</a:t>
            </a:r>
            <a:endParaRPr lang="zh-TW" altLang="en-US" dirty="0"/>
          </a:p>
        </p:txBody>
      </p:sp>
      <p:sp>
        <p:nvSpPr>
          <p:cNvPr id="5" name="內容版面配置區 2">
            <a:extLst>
              <a:ext uri="{FF2B5EF4-FFF2-40B4-BE49-F238E27FC236}">
                <a16:creationId xmlns:a16="http://schemas.microsoft.com/office/drawing/2014/main" id="{892294F7-F215-4F15-99BE-421F1E74296F}"/>
              </a:ext>
            </a:extLst>
          </p:cNvPr>
          <p:cNvSpPr txBox="1">
            <a:spLocks/>
          </p:cNvSpPr>
          <p:nvPr/>
        </p:nvSpPr>
        <p:spPr bwMode="auto">
          <a:xfrm>
            <a:off x="179512" y="876136"/>
            <a:ext cx="8712968" cy="1017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288000" lvl="1" indent="-288000" defTabSz="0">
              <a:buFont typeface="Times New Roman" pitchFamily="18" charset="0"/>
              <a:buChar char="●"/>
              <a:tabLst>
                <a:tab pos="0" algn="l"/>
              </a:tabLst>
            </a:pPr>
            <a:r>
              <a:rPr lang="zh-TW" altLang="en-US" sz="2800" kern="0" dirty="0">
                <a:latin typeface="+mn-ea"/>
                <a:ea typeface="+mn-ea"/>
                <a:cs typeface="+mn-cs"/>
              </a:rPr>
              <a:t>檢視已安裝軟體的登錄檔</a:t>
            </a:r>
            <a:r>
              <a:rPr lang="en-US" altLang="zh-TW" sz="2800" kern="0" dirty="0">
                <a:latin typeface="+mn-ea"/>
                <a:ea typeface="+mn-ea"/>
                <a:cs typeface="+mn-cs"/>
              </a:rPr>
              <a:t>(registry)</a:t>
            </a:r>
          </a:p>
          <a:p>
            <a:pPr marL="180000" lvl="1" indent="0">
              <a:buNone/>
            </a:pPr>
            <a:r>
              <a:rPr lang="zh-TW" altLang="en-US" kern="0" dirty="0"/>
              <a:t>檢視已安裝軟體</a:t>
            </a:r>
            <a:r>
              <a:rPr lang="en-US" altLang="zh-TW" kern="0" dirty="0"/>
              <a:t>python(Anaconda3)</a:t>
            </a:r>
            <a:r>
              <a:rPr lang="zh-TW" altLang="en-US" kern="0" dirty="0"/>
              <a:t>的登錄檔</a:t>
            </a:r>
            <a:endParaRPr lang="zh-TW" altLang="en-US" dirty="0"/>
          </a:p>
        </p:txBody>
      </p:sp>
    </p:spTree>
    <p:extLst>
      <p:ext uri="{BB962C8B-B14F-4D97-AF65-F5344CB8AC3E}">
        <p14:creationId xmlns:p14="http://schemas.microsoft.com/office/powerpoint/2010/main" val="42751415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sz="quarter" idx="10"/>
          </p:nvPr>
        </p:nvPicPr>
        <p:blipFill>
          <a:blip r:embed="rId2"/>
          <a:stretch>
            <a:fillRect/>
          </a:stretch>
        </p:blipFill>
        <p:spPr>
          <a:xfrm>
            <a:off x="458788" y="1167284"/>
            <a:ext cx="8231187" cy="4990157"/>
          </a:xfrm>
          <a:prstGeom prst="rect">
            <a:avLst/>
          </a:prstGeom>
        </p:spPr>
      </p:pic>
      <p:sp>
        <p:nvSpPr>
          <p:cNvPr id="5" name="標題 4"/>
          <p:cNvSpPr>
            <a:spLocks noGrp="1"/>
          </p:cNvSpPr>
          <p:nvPr>
            <p:ph type="title"/>
          </p:nvPr>
        </p:nvSpPr>
        <p:spPr>
          <a:xfrm>
            <a:off x="363255" y="-107944"/>
            <a:ext cx="8241193" cy="1255728"/>
          </a:xfrm>
          <a:prstGeom prst="rect">
            <a:avLst/>
          </a:prstGeom>
        </p:spPr>
        <p:txBody>
          <a:bodyPr wrap="square">
            <a:spAutoFit/>
          </a:bodyPr>
          <a:lstStyle/>
          <a:p>
            <a:r>
              <a:rPr lang="zh-TW" altLang="en-US" dirty="0">
                <a:solidFill>
                  <a:srgbClr val="FF0000"/>
                </a:solidFill>
              </a:rPr>
              <a:t>最後記錄的電腦關閉日期</a:t>
            </a:r>
            <a:r>
              <a:rPr lang="en-US" altLang="zh-TW" dirty="0">
                <a:solidFill>
                  <a:srgbClr val="FF0000"/>
                </a:solidFill>
              </a:rPr>
              <a:t>/</a:t>
            </a:r>
            <a:r>
              <a:rPr lang="zh-TW" altLang="en-US" dirty="0">
                <a:solidFill>
                  <a:srgbClr val="FF0000"/>
                </a:solidFill>
              </a:rPr>
              <a:t>時間</a:t>
            </a:r>
            <a:r>
              <a:rPr lang="zh-TW" altLang="en-US" dirty="0" smtClean="0">
                <a:solidFill>
                  <a:srgbClr val="FF0000"/>
                </a:solidFill>
              </a:rPr>
              <a:t>是</a:t>
            </a:r>
            <a:r>
              <a:rPr lang="en-US" altLang="zh-TW" dirty="0" smtClean="0">
                <a:solidFill>
                  <a:srgbClr val="FF0000"/>
                </a:solidFill>
              </a:rPr>
              <a:t>2004–08–27 23:46:33</a:t>
            </a:r>
            <a:endParaRPr lang="zh-TW" altLang="en-US" dirty="0">
              <a:solidFill>
                <a:srgbClr val="FF0000"/>
              </a:solidFill>
            </a:endParaRPr>
          </a:p>
        </p:txBody>
      </p:sp>
    </p:spTree>
    <p:extLst>
      <p:ext uri="{BB962C8B-B14F-4D97-AF65-F5344CB8AC3E}">
        <p14:creationId xmlns:p14="http://schemas.microsoft.com/office/powerpoint/2010/main" val="5817897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818623" y="1682438"/>
            <a:ext cx="6958992" cy="5175562"/>
          </a:xfrm>
          <a:prstGeom prst="rect">
            <a:avLst/>
          </a:prstGeom>
        </p:spPr>
      </p:pic>
      <p:sp>
        <p:nvSpPr>
          <p:cNvPr id="2" name="內容版面配置區 1"/>
          <p:cNvSpPr>
            <a:spLocks noGrp="1"/>
          </p:cNvSpPr>
          <p:nvPr>
            <p:ph sz="quarter" idx="10"/>
          </p:nvPr>
        </p:nvSpPr>
        <p:spPr>
          <a:xfrm>
            <a:off x="0" y="782414"/>
            <a:ext cx="9144000" cy="5112568"/>
          </a:xfrm>
        </p:spPr>
        <p:txBody>
          <a:bodyPr/>
          <a:lstStyle/>
          <a:p>
            <a:r>
              <a:rPr lang="zh-TW" altLang="en-US" kern="0" dirty="0"/>
              <a:t>問題</a:t>
            </a:r>
            <a:r>
              <a:rPr lang="en-US" altLang="zh-TW" kern="0" dirty="0"/>
              <a:t>6.</a:t>
            </a:r>
            <a:r>
              <a:rPr lang="zh-TW" altLang="en-US" dirty="0"/>
              <a:t>最後登入電腦的使用者是誰</a:t>
            </a:r>
            <a:r>
              <a:rPr lang="zh-TW" altLang="en-US" dirty="0" smtClean="0"/>
              <a:t>？</a:t>
            </a:r>
            <a:endParaRPr lang="en-US" altLang="zh-TW" dirty="0" smtClean="0"/>
          </a:p>
          <a:p>
            <a:pPr lvl="1"/>
            <a:r>
              <a:rPr lang="en-US" altLang="zh-TW" sz="1600" dirty="0"/>
              <a:t>HKEY_LOCAL_MACHINE\SOFTWARE\Microsoft\Windows NT\</a:t>
            </a:r>
            <a:r>
              <a:rPr lang="en-US" altLang="zh-TW" sz="1600" dirty="0" err="1"/>
              <a:t>CurrentVersion</a:t>
            </a:r>
            <a:r>
              <a:rPr lang="en-US" altLang="zh-TW" sz="1600" dirty="0"/>
              <a:t>\</a:t>
            </a:r>
            <a:r>
              <a:rPr lang="en-US" altLang="zh-TW" sz="1600" dirty="0" err="1"/>
              <a:t>Winlogon</a:t>
            </a:r>
            <a:endParaRPr lang="en-US" altLang="zh-TW" sz="1600" dirty="0"/>
          </a:p>
          <a:p>
            <a:pPr lvl="1"/>
            <a:r>
              <a:rPr lang="en-US" altLang="zh-TW" sz="1600" dirty="0"/>
              <a:t>C:\</a:t>
            </a:r>
            <a:r>
              <a:rPr lang="en-US" altLang="zh-TW" sz="1600" dirty="0" smtClean="0"/>
              <a:t>windows\system32\config\software\Microsoft\Windows </a:t>
            </a:r>
            <a:r>
              <a:rPr lang="en-US" altLang="zh-TW" sz="1600" dirty="0"/>
              <a:t>NT\</a:t>
            </a:r>
            <a:r>
              <a:rPr lang="en-US" altLang="zh-TW" sz="1600" dirty="0" err="1"/>
              <a:t>CurrentVersion</a:t>
            </a:r>
            <a:r>
              <a:rPr lang="en-US" altLang="zh-TW" sz="1600" dirty="0"/>
              <a:t>\</a:t>
            </a:r>
            <a:r>
              <a:rPr lang="en-US" altLang="zh-TW" sz="1600" dirty="0" err="1"/>
              <a:t>Winlogon</a:t>
            </a:r>
            <a:endParaRPr lang="zh-TW" altLang="en-US" sz="1600" dirty="0"/>
          </a:p>
        </p:txBody>
      </p:sp>
      <p:sp>
        <p:nvSpPr>
          <p:cNvPr id="4" name="標題 2"/>
          <p:cNvSpPr>
            <a:spLocks noGrp="1"/>
          </p:cNvSpPr>
          <p:nvPr>
            <p:ph type="title"/>
          </p:nvPr>
        </p:nvSpPr>
        <p:spPr/>
        <p:txBody>
          <a:bodyPr/>
          <a:lstStyle/>
          <a:p>
            <a:r>
              <a:rPr lang="zh-TW" altLang="en-US" dirty="0"/>
              <a:t>實作練習：登錄檔鑑識分析</a:t>
            </a:r>
          </a:p>
        </p:txBody>
      </p:sp>
      <p:sp>
        <p:nvSpPr>
          <p:cNvPr id="6" name="矩形 5"/>
          <p:cNvSpPr/>
          <p:nvPr/>
        </p:nvSpPr>
        <p:spPr bwMode="auto">
          <a:xfrm>
            <a:off x="6336506" y="5157789"/>
            <a:ext cx="1338263" cy="11906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Tree>
    <p:extLst>
      <p:ext uri="{BB962C8B-B14F-4D97-AF65-F5344CB8AC3E}">
        <p14:creationId xmlns:p14="http://schemas.microsoft.com/office/powerpoint/2010/main" val="15798444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1875070" y="1640675"/>
            <a:ext cx="6519945" cy="4842101"/>
          </a:xfrm>
          <a:prstGeom prst="rect">
            <a:avLst/>
          </a:prstGeom>
        </p:spPr>
      </p:pic>
      <p:sp>
        <p:nvSpPr>
          <p:cNvPr id="2" name="內容版面配置區 1"/>
          <p:cNvSpPr>
            <a:spLocks noGrp="1"/>
          </p:cNvSpPr>
          <p:nvPr>
            <p:ph sz="quarter" idx="10"/>
          </p:nvPr>
        </p:nvSpPr>
        <p:spPr>
          <a:xfrm>
            <a:off x="0" y="750664"/>
            <a:ext cx="9144000" cy="5112568"/>
          </a:xfrm>
        </p:spPr>
        <p:txBody>
          <a:bodyPr/>
          <a:lstStyle/>
          <a:p>
            <a:r>
              <a:rPr lang="zh-TW" altLang="en-US" kern="0" dirty="0"/>
              <a:t>問題</a:t>
            </a:r>
            <a:r>
              <a:rPr lang="en-US" altLang="zh-TW" kern="0" dirty="0"/>
              <a:t>7.</a:t>
            </a:r>
            <a:r>
              <a:rPr lang="zh-TW" altLang="en-US" dirty="0"/>
              <a:t>搜尋名稱「</a:t>
            </a:r>
            <a:r>
              <a:rPr lang="en-US" altLang="zh-TW" dirty="0"/>
              <a:t>Greg </a:t>
            </a:r>
            <a:r>
              <a:rPr lang="en-US" altLang="zh-TW" dirty="0" err="1"/>
              <a:t>Schardt</a:t>
            </a:r>
            <a:r>
              <a:rPr lang="zh-TW" altLang="en-US" dirty="0"/>
              <a:t>」會顯示多個符合項目。其中一個證明</a:t>
            </a:r>
            <a:r>
              <a:rPr lang="en-US" altLang="zh-TW" dirty="0"/>
              <a:t>Greg </a:t>
            </a:r>
            <a:r>
              <a:rPr lang="en-US" altLang="zh-TW" dirty="0" err="1"/>
              <a:t>Schardt</a:t>
            </a:r>
            <a:r>
              <a:rPr lang="zh-TW" altLang="en-US" dirty="0"/>
              <a:t>是</a:t>
            </a:r>
            <a:r>
              <a:rPr lang="en-US" altLang="zh-TW" kern="0" dirty="0"/>
              <a:t>“</a:t>
            </a:r>
            <a:r>
              <a:rPr lang="en-US" altLang="zh-TW" kern="0" dirty="0" err="1"/>
              <a:t>Mr.Evil</a:t>
            </a:r>
            <a:r>
              <a:rPr lang="en-US" altLang="zh-TW" kern="0" dirty="0"/>
              <a:t>”</a:t>
            </a:r>
            <a:r>
              <a:rPr lang="zh-TW" altLang="en-US" dirty="0"/>
              <a:t>，也是這台電腦的管理員。它是什麼文件？該文件與什麼軟體程式相關？</a:t>
            </a:r>
          </a:p>
        </p:txBody>
      </p:sp>
      <p:sp>
        <p:nvSpPr>
          <p:cNvPr id="3" name="標題 2"/>
          <p:cNvSpPr>
            <a:spLocks noGrp="1"/>
          </p:cNvSpPr>
          <p:nvPr>
            <p:ph type="title"/>
          </p:nvPr>
        </p:nvSpPr>
        <p:spPr/>
        <p:txBody>
          <a:bodyPr/>
          <a:lstStyle/>
          <a:p>
            <a:r>
              <a:rPr lang="zh-TW" altLang="en-US" dirty="0"/>
              <a:t>實作練習：登錄檔鑑識分析</a:t>
            </a:r>
          </a:p>
        </p:txBody>
      </p:sp>
      <p:sp>
        <p:nvSpPr>
          <p:cNvPr id="5" name="矩形 4"/>
          <p:cNvSpPr/>
          <p:nvPr/>
        </p:nvSpPr>
        <p:spPr bwMode="auto">
          <a:xfrm>
            <a:off x="7470321" y="1958749"/>
            <a:ext cx="820852" cy="123143"/>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Tree>
    <p:extLst>
      <p:ext uri="{BB962C8B-B14F-4D97-AF65-F5344CB8AC3E}">
        <p14:creationId xmlns:p14="http://schemas.microsoft.com/office/powerpoint/2010/main" val="3513071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p:cNvPicPr>
            <a:picLocks noGrp="1" noChangeAspect="1"/>
          </p:cNvPicPr>
          <p:nvPr>
            <p:ph sz="quarter" idx="10"/>
          </p:nvPr>
        </p:nvPicPr>
        <p:blipFill>
          <a:blip r:embed="rId2"/>
          <a:stretch>
            <a:fillRect/>
          </a:stretch>
        </p:blipFill>
        <p:spPr>
          <a:xfrm>
            <a:off x="1132866" y="1106488"/>
            <a:ext cx="6883030" cy="5111750"/>
          </a:xfrm>
          <a:prstGeom prst="rect">
            <a:avLst/>
          </a:prstGeom>
        </p:spPr>
      </p:pic>
      <p:sp>
        <p:nvSpPr>
          <p:cNvPr id="5" name="矩形 4"/>
          <p:cNvSpPr/>
          <p:nvPr/>
        </p:nvSpPr>
        <p:spPr bwMode="auto">
          <a:xfrm>
            <a:off x="2805045" y="2220006"/>
            <a:ext cx="1992087" cy="171518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6" name="內容版面配置區 1"/>
          <p:cNvSpPr txBox="1">
            <a:spLocks/>
          </p:cNvSpPr>
          <p:nvPr/>
        </p:nvSpPr>
        <p:spPr>
          <a:xfrm>
            <a:off x="440871" y="407764"/>
            <a:ext cx="9144000" cy="511256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zh-TW" altLang="en-US" dirty="0" smtClean="0"/>
              <a:t>查詢結果</a:t>
            </a:r>
            <a:endParaRPr lang="zh-TW" altLang="en-US" dirty="0"/>
          </a:p>
        </p:txBody>
      </p:sp>
    </p:spTree>
    <p:extLst>
      <p:ext uri="{BB962C8B-B14F-4D97-AF65-F5344CB8AC3E}">
        <p14:creationId xmlns:p14="http://schemas.microsoft.com/office/powerpoint/2010/main" val="23186936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sz="quarter" idx="10"/>
          </p:nvPr>
        </p:nvPicPr>
        <p:blipFill>
          <a:blip r:embed="rId2"/>
          <a:stretch>
            <a:fillRect/>
          </a:stretch>
        </p:blipFill>
        <p:spPr>
          <a:xfrm>
            <a:off x="1132866" y="1106488"/>
            <a:ext cx="6883030" cy="5111750"/>
          </a:xfrm>
          <a:prstGeom prst="rect">
            <a:avLst/>
          </a:prstGeom>
        </p:spPr>
      </p:pic>
    </p:spTree>
    <p:extLst>
      <p:ext uri="{BB962C8B-B14F-4D97-AF65-F5344CB8AC3E}">
        <p14:creationId xmlns:p14="http://schemas.microsoft.com/office/powerpoint/2010/main" val="39535960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a:xfrm>
            <a:off x="1" y="1106264"/>
            <a:ext cx="9870620" cy="5112568"/>
          </a:xfrm>
        </p:spPr>
        <p:txBody>
          <a:bodyPr>
            <a:normAutofit/>
          </a:bodyPr>
          <a:lstStyle/>
          <a:p>
            <a:r>
              <a:rPr lang="zh-TW" altLang="en-US" sz="1800" dirty="0"/>
              <a:t>列出該電腦所使用的</a:t>
            </a:r>
            <a:r>
              <a:rPr lang="zh-TW" altLang="en-US" sz="1800" dirty="0" smtClean="0"/>
              <a:t>網路卡</a:t>
            </a:r>
            <a:endParaRPr lang="en-US" altLang="zh-TW" sz="1800" dirty="0" smtClean="0"/>
          </a:p>
          <a:p>
            <a:pPr lvl="1"/>
            <a:r>
              <a:rPr lang="en-US" altLang="zh-TW" sz="1500" dirty="0"/>
              <a:t>HKEY_LOCAL_MACHINE\SOFTWARE\Microsoft\Windows NT\</a:t>
            </a:r>
            <a:r>
              <a:rPr lang="en-US" altLang="zh-TW" sz="1500" dirty="0" err="1"/>
              <a:t>CurrentVersion</a:t>
            </a:r>
            <a:r>
              <a:rPr lang="en-US" altLang="zh-TW" sz="1500" dirty="0"/>
              <a:t>\</a:t>
            </a:r>
            <a:r>
              <a:rPr lang="en-US" altLang="zh-TW" sz="1500" dirty="0" err="1"/>
              <a:t>NetworkCards</a:t>
            </a:r>
            <a:endParaRPr lang="en-US" altLang="zh-TW" sz="1500" dirty="0"/>
          </a:p>
          <a:p>
            <a:pPr lvl="1"/>
            <a:r>
              <a:rPr lang="en-US" altLang="zh-TW" sz="1500" dirty="0"/>
              <a:t>C:\windows\system32\config\software </a:t>
            </a:r>
            <a:r>
              <a:rPr lang="en-US" altLang="zh-TW" sz="1500" b="1" dirty="0"/>
              <a:t>\</a:t>
            </a:r>
            <a:r>
              <a:rPr lang="en-US" altLang="zh-TW" sz="1500" dirty="0"/>
              <a:t> Microsoft\Windows </a:t>
            </a:r>
            <a:r>
              <a:rPr lang="en-US" altLang="zh-TW" sz="1500" dirty="0" smtClean="0"/>
              <a:t>NT\</a:t>
            </a:r>
            <a:r>
              <a:rPr lang="en-US" altLang="zh-TW" sz="1500" dirty="0" err="1" smtClean="0"/>
              <a:t>CurrentVersion</a:t>
            </a:r>
            <a:r>
              <a:rPr lang="en-US" altLang="zh-TW" sz="1500" dirty="0" smtClean="0"/>
              <a:t>\</a:t>
            </a:r>
            <a:r>
              <a:rPr lang="en-US" altLang="zh-TW" sz="1500" dirty="0" err="1" smtClean="0"/>
              <a:t>NetworkCards</a:t>
            </a:r>
            <a:endParaRPr lang="zh-TW" altLang="en-US" sz="1500" dirty="0"/>
          </a:p>
        </p:txBody>
      </p:sp>
      <p:sp>
        <p:nvSpPr>
          <p:cNvPr id="3" name="標題 2"/>
          <p:cNvSpPr>
            <a:spLocks noGrp="1"/>
          </p:cNvSpPr>
          <p:nvPr>
            <p:ph type="title"/>
          </p:nvPr>
        </p:nvSpPr>
        <p:spPr/>
        <p:txBody>
          <a:bodyPr/>
          <a:lstStyle/>
          <a:p>
            <a:r>
              <a:rPr lang="zh-TW" altLang="en-US" dirty="0"/>
              <a:t>實作練習：登錄檔鑑識分析</a:t>
            </a:r>
          </a:p>
        </p:txBody>
      </p:sp>
      <p:pic>
        <p:nvPicPr>
          <p:cNvPr id="5" name="圖片 4"/>
          <p:cNvPicPr>
            <a:picLocks noChangeAspect="1"/>
          </p:cNvPicPr>
          <p:nvPr/>
        </p:nvPicPr>
        <p:blipFill>
          <a:blip r:embed="rId2"/>
          <a:stretch>
            <a:fillRect/>
          </a:stretch>
        </p:blipFill>
        <p:spPr>
          <a:xfrm>
            <a:off x="1086115" y="2064774"/>
            <a:ext cx="6454133" cy="4793225"/>
          </a:xfrm>
          <a:prstGeom prst="rect">
            <a:avLst/>
          </a:prstGeom>
        </p:spPr>
      </p:pic>
    </p:spTree>
    <p:extLst>
      <p:ext uri="{BB962C8B-B14F-4D97-AF65-F5344CB8AC3E}">
        <p14:creationId xmlns:p14="http://schemas.microsoft.com/office/powerpoint/2010/main" val="23177326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quarter" idx="10"/>
          </p:nvPr>
        </p:nvPicPr>
        <p:blipFill>
          <a:blip r:embed="rId2"/>
          <a:stretch>
            <a:fillRect/>
          </a:stretch>
        </p:blipFill>
        <p:spPr>
          <a:xfrm>
            <a:off x="1132866" y="1106488"/>
            <a:ext cx="6883030" cy="5111750"/>
          </a:xfrm>
          <a:prstGeom prst="rect">
            <a:avLst/>
          </a:prstGeom>
        </p:spPr>
      </p:pic>
    </p:spTree>
    <p:extLst>
      <p:ext uri="{BB962C8B-B14F-4D97-AF65-F5344CB8AC3E}">
        <p14:creationId xmlns:p14="http://schemas.microsoft.com/office/powerpoint/2010/main" val="17234148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613125" y="2268855"/>
            <a:ext cx="4904030" cy="4589145"/>
          </a:xfrm>
          <a:prstGeom prst="rect">
            <a:avLst/>
          </a:prstGeom>
        </p:spPr>
      </p:pic>
      <p:sp>
        <p:nvSpPr>
          <p:cNvPr id="2" name="標題 1"/>
          <p:cNvSpPr>
            <a:spLocks noGrp="1"/>
          </p:cNvSpPr>
          <p:nvPr>
            <p:ph type="title"/>
          </p:nvPr>
        </p:nvSpPr>
        <p:spPr>
          <a:xfrm>
            <a:off x="818623" y="131120"/>
            <a:ext cx="8073857" cy="777600"/>
          </a:xfrm>
        </p:spPr>
        <p:txBody>
          <a:bodyPr/>
          <a:lstStyle/>
          <a:p>
            <a:r>
              <a:rPr lang="en-US" altLang="zh-TW" dirty="0"/>
              <a:t>[</a:t>
            </a:r>
            <a:r>
              <a:rPr lang="zh-TW" altLang="en-US" dirty="0"/>
              <a:t>課後練習</a:t>
            </a:r>
            <a:r>
              <a:rPr lang="en-US" altLang="zh-TW" dirty="0"/>
              <a:t>]</a:t>
            </a:r>
            <a:endParaRPr lang="zh-TW" altLang="en-US" dirty="0"/>
          </a:p>
        </p:txBody>
      </p:sp>
      <p:sp>
        <p:nvSpPr>
          <p:cNvPr id="4" name="矩形 3"/>
          <p:cNvSpPr/>
          <p:nvPr/>
        </p:nvSpPr>
        <p:spPr>
          <a:xfrm>
            <a:off x="179512" y="1100643"/>
            <a:ext cx="8784976" cy="1312154"/>
          </a:xfrm>
          <a:prstGeom prst="rect">
            <a:avLst/>
          </a:prstGeom>
        </p:spPr>
        <p:txBody>
          <a:bodyPr wrap="square">
            <a:spAutoFit/>
          </a:bodyPr>
          <a:lstStyle/>
          <a:p>
            <a:pPr marL="288000" lvl="1" indent="-288000" defTabSz="0" fontAlgn="base">
              <a:lnSpc>
                <a:spcPct val="120000"/>
              </a:lnSpc>
              <a:spcBef>
                <a:spcPts val="200"/>
              </a:spcBef>
              <a:spcAft>
                <a:spcPts val="200"/>
              </a:spcAft>
              <a:buFont typeface="Times New Roman" pitchFamily="18" charset="0"/>
              <a:buChar char="●"/>
              <a:tabLst>
                <a:tab pos="0" algn="l"/>
              </a:tabLst>
            </a:pPr>
            <a:r>
              <a:rPr kumimoji="1" lang="zh-TW" altLang="en-US" sz="2800" kern="0" dirty="0">
                <a:latin typeface="+mn-ea"/>
              </a:rPr>
              <a:t>使用</a:t>
            </a:r>
            <a:r>
              <a:rPr kumimoji="1" lang="en-US" altLang="zh-TW" sz="2800" kern="0" dirty="0" err="1">
                <a:latin typeface="+mn-ea"/>
              </a:rPr>
              <a:t>regedit</a:t>
            </a:r>
            <a:r>
              <a:rPr kumimoji="1" lang="zh-TW" altLang="en-US" sz="2800" kern="0" dirty="0">
                <a:latin typeface="+mn-ea"/>
              </a:rPr>
              <a:t>檢視電腦安裝日期</a:t>
            </a:r>
            <a:endParaRPr kumimoji="1" lang="en-US" altLang="zh-TW" sz="2800" kern="0" dirty="0">
              <a:latin typeface="+mn-ea"/>
            </a:endParaRPr>
          </a:p>
          <a:p>
            <a:pPr lvl="1"/>
            <a:r>
              <a:rPr lang="zh-TW" altLang="en-US" sz="2800" dirty="0"/>
              <a:t>範例</a:t>
            </a:r>
            <a:r>
              <a:rPr lang="en-US" altLang="zh-TW" sz="2800" dirty="0"/>
              <a:t>Windows 10 == &gt;</a:t>
            </a:r>
          </a:p>
          <a:p>
            <a:pPr lvl="1"/>
            <a:r>
              <a:rPr lang="zh-TW" altLang="en-US" sz="1600" dirty="0"/>
              <a:t>電腦</a:t>
            </a:r>
            <a:r>
              <a:rPr lang="en-US" altLang="zh-TW" sz="1600" dirty="0"/>
              <a:t>\HKEY_LOCAL_MACHINE\SOFTWARE\Microsoft\Windows NT\</a:t>
            </a:r>
            <a:r>
              <a:rPr lang="en-US" altLang="zh-TW" sz="1600" dirty="0" err="1"/>
              <a:t>CurrentVersion</a:t>
            </a:r>
            <a:endParaRPr lang="zh-TW" altLang="en-US" sz="1600" dirty="0"/>
          </a:p>
        </p:txBody>
      </p:sp>
      <p:sp>
        <p:nvSpPr>
          <p:cNvPr id="7" name="矩形 6"/>
          <p:cNvSpPr/>
          <p:nvPr/>
        </p:nvSpPr>
        <p:spPr bwMode="auto">
          <a:xfrm>
            <a:off x="1259632" y="3479800"/>
            <a:ext cx="588218" cy="1905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8" name="矩形 7"/>
          <p:cNvSpPr/>
          <p:nvPr/>
        </p:nvSpPr>
        <p:spPr bwMode="auto">
          <a:xfrm>
            <a:off x="2032246" y="5374005"/>
            <a:ext cx="577332" cy="16328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Tree>
    <p:extLst>
      <p:ext uri="{BB962C8B-B14F-4D97-AF65-F5344CB8AC3E}">
        <p14:creationId xmlns:p14="http://schemas.microsoft.com/office/powerpoint/2010/main" val="35771986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smtClean="0"/>
              <a:t>第二次測試報告</a:t>
            </a:r>
            <a:endParaRPr lang="zh-TW" altLang="en-US" sz="6000" dirty="0"/>
          </a:p>
        </p:txBody>
      </p:sp>
    </p:spTree>
    <p:extLst>
      <p:ext uri="{BB962C8B-B14F-4D97-AF65-F5344CB8AC3E}">
        <p14:creationId xmlns:p14="http://schemas.microsoft.com/office/powerpoint/2010/main" val="28414022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Autopsy</a:t>
            </a:r>
            <a:endParaRPr lang="zh-TW" altLang="en-US" dirty="0"/>
          </a:p>
        </p:txBody>
      </p:sp>
      <p:pic>
        <p:nvPicPr>
          <p:cNvPr id="4" name="圖片 3"/>
          <p:cNvPicPr>
            <a:picLocks noChangeAspect="1"/>
          </p:cNvPicPr>
          <p:nvPr/>
        </p:nvPicPr>
        <p:blipFill>
          <a:blip r:embed="rId3"/>
          <a:stretch>
            <a:fillRect/>
          </a:stretch>
        </p:blipFill>
        <p:spPr>
          <a:xfrm>
            <a:off x="661467" y="1136280"/>
            <a:ext cx="7639050" cy="4572000"/>
          </a:xfrm>
          <a:prstGeom prst="rect">
            <a:avLst/>
          </a:prstGeom>
        </p:spPr>
      </p:pic>
    </p:spTree>
    <p:extLst>
      <p:ext uri="{BB962C8B-B14F-4D97-AF65-F5344CB8AC3E}">
        <p14:creationId xmlns:p14="http://schemas.microsoft.com/office/powerpoint/2010/main" val="26339484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90310"/>
            <a:ext cx="7772400" cy="1609344"/>
          </a:xfrm>
        </p:spPr>
        <p:txBody>
          <a:bodyPr/>
          <a:lstStyle/>
          <a:p>
            <a:r>
              <a:rPr lang="en-US" altLang="zh-TW" dirty="0" err="1"/>
              <a:t>Widnows</a:t>
            </a:r>
            <a:r>
              <a:rPr lang="zh-TW" altLang="en-US" dirty="0"/>
              <a:t>登錄檔鑑識分析</a:t>
            </a:r>
            <a:r>
              <a:rPr lang="en-US" altLang="zh-TW" dirty="0"/>
              <a:t>(3/5)</a:t>
            </a:r>
            <a:endParaRPr lang="zh-TW" altLang="en-US" dirty="0"/>
          </a:p>
        </p:txBody>
      </p:sp>
      <p:sp>
        <p:nvSpPr>
          <p:cNvPr id="7" name="矩形 6"/>
          <p:cNvSpPr/>
          <p:nvPr/>
        </p:nvSpPr>
        <p:spPr>
          <a:xfrm>
            <a:off x="395536" y="1025111"/>
            <a:ext cx="7200800" cy="338554"/>
          </a:xfrm>
          <a:prstGeom prst="rect">
            <a:avLst/>
          </a:prstGeom>
        </p:spPr>
        <p:txBody>
          <a:bodyPr wrap="square">
            <a:spAutoFit/>
          </a:bodyPr>
          <a:lstStyle/>
          <a:p>
            <a:r>
              <a:rPr lang="zh-TW" altLang="en-US" sz="1600" dirty="0"/>
              <a:t>電腦</a:t>
            </a:r>
            <a:r>
              <a:rPr lang="en-US" altLang="zh-TW" sz="1600" dirty="0"/>
              <a:t>\HKEY_CURRENT_USER\Software\Python\</a:t>
            </a:r>
            <a:r>
              <a:rPr lang="en-US" altLang="zh-TW" sz="1600" dirty="0" err="1"/>
              <a:t>PythonCore</a:t>
            </a:r>
            <a:r>
              <a:rPr lang="en-US" altLang="zh-TW" sz="1600" dirty="0"/>
              <a:t>\3.12\</a:t>
            </a:r>
            <a:r>
              <a:rPr lang="en-US" altLang="zh-TW" sz="1600" dirty="0" err="1"/>
              <a:t>InstallPath</a:t>
            </a:r>
            <a:endParaRPr lang="zh-TW" altLang="en-US" sz="1600" dirty="0"/>
          </a:p>
        </p:txBody>
      </p:sp>
      <p:pic>
        <p:nvPicPr>
          <p:cNvPr id="4" name="圖片 3"/>
          <p:cNvPicPr>
            <a:picLocks noChangeAspect="1"/>
          </p:cNvPicPr>
          <p:nvPr/>
        </p:nvPicPr>
        <p:blipFill>
          <a:blip r:embed="rId3"/>
          <a:stretch>
            <a:fillRect/>
          </a:stretch>
        </p:blipFill>
        <p:spPr>
          <a:xfrm>
            <a:off x="1112520" y="1744140"/>
            <a:ext cx="5216714" cy="4850065"/>
          </a:xfrm>
          <a:prstGeom prst="rect">
            <a:avLst/>
          </a:prstGeom>
        </p:spPr>
      </p:pic>
    </p:spTree>
    <p:extLst>
      <p:ext uri="{BB962C8B-B14F-4D97-AF65-F5344CB8AC3E}">
        <p14:creationId xmlns:p14="http://schemas.microsoft.com/office/powerpoint/2010/main" val="25823463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Autopsy</a:t>
            </a:r>
            <a:endParaRPr lang="zh-TW" altLang="en-US" dirty="0"/>
          </a:p>
        </p:txBody>
      </p:sp>
      <p:pic>
        <p:nvPicPr>
          <p:cNvPr id="4" name="圖片 3"/>
          <p:cNvPicPr>
            <a:picLocks noChangeAspect="1"/>
          </p:cNvPicPr>
          <p:nvPr/>
        </p:nvPicPr>
        <p:blipFill>
          <a:blip r:embed="rId3"/>
          <a:stretch>
            <a:fillRect/>
          </a:stretch>
        </p:blipFill>
        <p:spPr>
          <a:xfrm>
            <a:off x="561975" y="1589151"/>
            <a:ext cx="7648575" cy="4572000"/>
          </a:xfrm>
          <a:prstGeom prst="rect">
            <a:avLst/>
          </a:prstGeom>
        </p:spPr>
      </p:pic>
    </p:spTree>
    <p:extLst>
      <p:ext uri="{BB962C8B-B14F-4D97-AF65-F5344CB8AC3E}">
        <p14:creationId xmlns:p14="http://schemas.microsoft.com/office/powerpoint/2010/main" val="4850056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612000" y="1089320"/>
            <a:ext cx="8071200" cy="320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endParaRPr lang="zh-TW" altLang="en-US" i="0" kern="0" dirty="0">
              <a:solidFill>
                <a:schemeClr val="tx1"/>
              </a:solidFill>
            </a:endParaRPr>
          </a:p>
          <a:p>
            <a:endParaRPr lang="en-US" altLang="zh-TW" i="0" kern="0" dirty="0">
              <a:solidFill>
                <a:schemeClr val="tx1"/>
              </a:solidFill>
            </a:endParaRPr>
          </a:p>
        </p:txBody>
      </p:sp>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Autopsy</a:t>
            </a:r>
            <a:endParaRPr lang="zh-TW" altLang="en-US" dirty="0"/>
          </a:p>
        </p:txBody>
      </p:sp>
      <p:pic>
        <p:nvPicPr>
          <p:cNvPr id="2" name="圖片 1"/>
          <p:cNvPicPr>
            <a:picLocks noChangeAspect="1"/>
          </p:cNvPicPr>
          <p:nvPr/>
        </p:nvPicPr>
        <p:blipFill>
          <a:blip r:embed="rId3"/>
          <a:stretch>
            <a:fillRect/>
          </a:stretch>
        </p:blipFill>
        <p:spPr>
          <a:xfrm>
            <a:off x="499552" y="1108340"/>
            <a:ext cx="8153520" cy="5184576"/>
          </a:xfrm>
          <a:prstGeom prst="rect">
            <a:avLst/>
          </a:prstGeom>
        </p:spPr>
      </p:pic>
    </p:spTree>
    <p:extLst>
      <p:ext uri="{BB962C8B-B14F-4D97-AF65-F5344CB8AC3E}">
        <p14:creationId xmlns:p14="http://schemas.microsoft.com/office/powerpoint/2010/main" val="1273345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612000" y="1089320"/>
            <a:ext cx="8071200" cy="320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endParaRPr lang="zh-TW" altLang="en-US" i="0" kern="0" dirty="0">
              <a:solidFill>
                <a:schemeClr val="tx1"/>
              </a:solidFill>
            </a:endParaRPr>
          </a:p>
          <a:p>
            <a:endParaRPr lang="en-US" altLang="zh-TW" i="0" kern="0" dirty="0">
              <a:solidFill>
                <a:schemeClr val="tx1"/>
              </a:solidFill>
            </a:endParaRPr>
          </a:p>
        </p:txBody>
      </p:sp>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Autopsy</a:t>
            </a:r>
            <a:endParaRPr lang="zh-TW" altLang="en-US" dirty="0"/>
          </a:p>
        </p:txBody>
      </p:sp>
      <p:pic>
        <p:nvPicPr>
          <p:cNvPr id="2" name="圖片 1"/>
          <p:cNvPicPr>
            <a:picLocks noChangeAspect="1"/>
          </p:cNvPicPr>
          <p:nvPr/>
        </p:nvPicPr>
        <p:blipFill>
          <a:blip r:embed="rId3"/>
          <a:stretch>
            <a:fillRect/>
          </a:stretch>
        </p:blipFill>
        <p:spPr>
          <a:xfrm>
            <a:off x="612000" y="1089320"/>
            <a:ext cx="7603008" cy="4787952"/>
          </a:xfrm>
          <a:prstGeom prst="rect">
            <a:avLst/>
          </a:prstGeom>
        </p:spPr>
      </p:pic>
    </p:spTree>
    <p:extLst>
      <p:ext uri="{BB962C8B-B14F-4D97-AF65-F5344CB8AC3E}">
        <p14:creationId xmlns:p14="http://schemas.microsoft.com/office/powerpoint/2010/main" val="35327132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612000" y="1089320"/>
            <a:ext cx="8071200" cy="320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endParaRPr lang="zh-TW" altLang="en-US" i="0" kern="0" dirty="0">
              <a:solidFill>
                <a:schemeClr val="tx1"/>
              </a:solidFill>
            </a:endParaRPr>
          </a:p>
          <a:p>
            <a:endParaRPr lang="en-US" altLang="zh-TW" i="0" kern="0" dirty="0">
              <a:solidFill>
                <a:schemeClr val="tx1"/>
              </a:solidFill>
            </a:endParaRPr>
          </a:p>
        </p:txBody>
      </p:sp>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Autopsy</a:t>
            </a:r>
            <a:endParaRPr lang="zh-TW" altLang="en-US" dirty="0"/>
          </a:p>
        </p:txBody>
      </p:sp>
      <p:pic>
        <p:nvPicPr>
          <p:cNvPr id="5" name="內容版面配置區 5"/>
          <p:cNvPicPr>
            <a:picLocks noGrp="1" noChangeAspect="1"/>
          </p:cNvPicPr>
          <p:nvPr>
            <p:ph sz="quarter" idx="11"/>
          </p:nvPr>
        </p:nvPicPr>
        <p:blipFill>
          <a:blip r:embed="rId3"/>
          <a:stretch>
            <a:fillRect/>
          </a:stretch>
        </p:blipFill>
        <p:spPr>
          <a:xfrm>
            <a:off x="612000" y="1433331"/>
            <a:ext cx="7131039" cy="4500330"/>
          </a:xfrm>
          <a:prstGeom prst="rect">
            <a:avLst/>
          </a:prstGeom>
        </p:spPr>
      </p:pic>
    </p:spTree>
    <p:extLst>
      <p:ext uri="{BB962C8B-B14F-4D97-AF65-F5344CB8AC3E}">
        <p14:creationId xmlns:p14="http://schemas.microsoft.com/office/powerpoint/2010/main" val="20576369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612000" y="1089320"/>
            <a:ext cx="8071200" cy="320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endParaRPr lang="zh-TW" altLang="en-US" i="0" kern="0" dirty="0">
              <a:solidFill>
                <a:schemeClr val="tx1"/>
              </a:solidFill>
            </a:endParaRPr>
          </a:p>
          <a:p>
            <a:endParaRPr lang="en-US" altLang="zh-TW" i="0" kern="0" dirty="0">
              <a:solidFill>
                <a:schemeClr val="tx1"/>
              </a:solidFill>
            </a:endParaRPr>
          </a:p>
        </p:txBody>
      </p:sp>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Autopsy</a:t>
            </a:r>
            <a:endParaRPr lang="zh-TW" altLang="en-US" dirty="0"/>
          </a:p>
        </p:txBody>
      </p:sp>
      <p:pic>
        <p:nvPicPr>
          <p:cNvPr id="2" name="圖片 1"/>
          <p:cNvPicPr>
            <a:picLocks noChangeAspect="1"/>
          </p:cNvPicPr>
          <p:nvPr/>
        </p:nvPicPr>
        <p:blipFill>
          <a:blip r:embed="rId3"/>
          <a:stretch>
            <a:fillRect/>
          </a:stretch>
        </p:blipFill>
        <p:spPr>
          <a:xfrm>
            <a:off x="612000" y="1106440"/>
            <a:ext cx="6801222" cy="4300773"/>
          </a:xfrm>
          <a:prstGeom prst="rect">
            <a:avLst/>
          </a:prstGeom>
        </p:spPr>
      </p:pic>
    </p:spTree>
    <p:extLst>
      <p:ext uri="{BB962C8B-B14F-4D97-AF65-F5344CB8AC3E}">
        <p14:creationId xmlns:p14="http://schemas.microsoft.com/office/powerpoint/2010/main" val="15583012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612000" y="1089320"/>
            <a:ext cx="8071200" cy="320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endParaRPr lang="zh-TW" altLang="en-US" i="0" kern="0" dirty="0">
              <a:solidFill>
                <a:schemeClr val="tx1"/>
              </a:solidFill>
            </a:endParaRPr>
          </a:p>
          <a:p>
            <a:endParaRPr lang="en-US" altLang="zh-TW" i="0" kern="0" dirty="0">
              <a:solidFill>
                <a:schemeClr val="tx1"/>
              </a:solidFill>
            </a:endParaRPr>
          </a:p>
        </p:txBody>
      </p:sp>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Autopsy</a:t>
            </a:r>
            <a:endParaRPr lang="zh-TW" altLang="en-US" dirty="0"/>
          </a:p>
        </p:txBody>
      </p:sp>
      <p:pic>
        <p:nvPicPr>
          <p:cNvPr id="2" name="圖片 1"/>
          <p:cNvPicPr>
            <a:picLocks noChangeAspect="1"/>
          </p:cNvPicPr>
          <p:nvPr/>
        </p:nvPicPr>
        <p:blipFill>
          <a:blip r:embed="rId3"/>
          <a:stretch>
            <a:fillRect/>
          </a:stretch>
        </p:blipFill>
        <p:spPr>
          <a:xfrm>
            <a:off x="467543" y="1111396"/>
            <a:ext cx="8008215" cy="5053908"/>
          </a:xfrm>
          <a:prstGeom prst="rect">
            <a:avLst/>
          </a:prstGeom>
        </p:spPr>
      </p:pic>
    </p:spTree>
    <p:extLst>
      <p:ext uri="{BB962C8B-B14F-4D97-AF65-F5344CB8AC3E}">
        <p14:creationId xmlns:p14="http://schemas.microsoft.com/office/powerpoint/2010/main" val="27129869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2925" y="-153543"/>
            <a:ext cx="7772400" cy="1609344"/>
          </a:xfrm>
        </p:spPr>
        <p:txBody>
          <a:bodyPr/>
          <a:lstStyle/>
          <a:p>
            <a:r>
              <a:rPr lang="zh-TW" altLang="en-US" dirty="0"/>
              <a:t>實作練習</a:t>
            </a:r>
            <a:r>
              <a:rPr lang="en-US" altLang="zh-TW" dirty="0"/>
              <a:t>:</a:t>
            </a:r>
            <a:r>
              <a:rPr lang="zh-TW" altLang="en-US" dirty="0"/>
              <a:t>安裝與使用</a:t>
            </a:r>
            <a:r>
              <a:rPr lang="en-US" altLang="zh-TW" dirty="0"/>
              <a:t>Autopsy</a:t>
            </a:r>
            <a:endParaRPr lang="zh-TW" altLang="en-US" dirty="0"/>
          </a:p>
        </p:txBody>
      </p:sp>
      <p:pic>
        <p:nvPicPr>
          <p:cNvPr id="4" name="圖片 3"/>
          <p:cNvPicPr>
            <a:picLocks noChangeAspect="1"/>
          </p:cNvPicPr>
          <p:nvPr/>
        </p:nvPicPr>
        <p:blipFill>
          <a:blip r:embed="rId2"/>
          <a:stretch>
            <a:fillRect/>
          </a:stretch>
        </p:blipFill>
        <p:spPr>
          <a:xfrm>
            <a:off x="-5166" y="1455801"/>
            <a:ext cx="9149166" cy="5066761"/>
          </a:xfrm>
          <a:prstGeom prst="rect">
            <a:avLst/>
          </a:prstGeom>
        </p:spPr>
      </p:pic>
    </p:spTree>
    <p:extLst>
      <p:ext uri="{BB962C8B-B14F-4D97-AF65-F5344CB8AC3E}">
        <p14:creationId xmlns:p14="http://schemas.microsoft.com/office/powerpoint/2010/main" val="889417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2925" y="-163068"/>
            <a:ext cx="7772400" cy="1609344"/>
          </a:xfrm>
        </p:spPr>
        <p:txBody>
          <a:bodyPr/>
          <a:lstStyle/>
          <a:p>
            <a:r>
              <a:rPr lang="zh-TW" altLang="en-US" dirty="0"/>
              <a:t>實作練習</a:t>
            </a:r>
            <a:r>
              <a:rPr lang="en-US" altLang="zh-TW" dirty="0"/>
              <a:t>:</a:t>
            </a:r>
            <a:r>
              <a:rPr lang="zh-TW" altLang="en-US" dirty="0"/>
              <a:t>安裝與使用</a:t>
            </a:r>
            <a:r>
              <a:rPr lang="en-US" altLang="zh-TW" dirty="0"/>
              <a:t>Autopsy</a:t>
            </a:r>
            <a:endParaRPr lang="zh-TW" altLang="en-US" dirty="0"/>
          </a:p>
        </p:txBody>
      </p:sp>
      <p:pic>
        <p:nvPicPr>
          <p:cNvPr id="4" name="圖片 3"/>
          <p:cNvPicPr>
            <a:picLocks noChangeAspect="1"/>
          </p:cNvPicPr>
          <p:nvPr/>
        </p:nvPicPr>
        <p:blipFill rotWithShape="1">
          <a:blip r:embed="rId3"/>
          <a:srcRect b="5163"/>
          <a:stretch/>
        </p:blipFill>
        <p:spPr>
          <a:xfrm>
            <a:off x="3221669" y="1038225"/>
            <a:ext cx="2631443" cy="5686425"/>
          </a:xfrm>
          <a:prstGeom prst="rect">
            <a:avLst/>
          </a:prstGeom>
        </p:spPr>
      </p:pic>
    </p:spTree>
    <p:extLst>
      <p:ext uri="{BB962C8B-B14F-4D97-AF65-F5344CB8AC3E}">
        <p14:creationId xmlns:p14="http://schemas.microsoft.com/office/powerpoint/2010/main" val="37144607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成為數位鑑識人才</a:t>
            </a:r>
          </a:p>
        </p:txBody>
      </p:sp>
    </p:spTree>
    <p:extLst>
      <p:ext uri="{BB962C8B-B14F-4D97-AF65-F5344CB8AC3E}">
        <p14:creationId xmlns:p14="http://schemas.microsoft.com/office/powerpoint/2010/main" val="17797492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251520" y="908720"/>
            <a:ext cx="8712968" cy="56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en-US" altLang="zh-TW" i="0" kern="0" dirty="0" smtClean="0">
                <a:solidFill>
                  <a:schemeClr val="tx1"/>
                </a:solidFill>
              </a:rPr>
              <a:t>SANS</a:t>
            </a:r>
            <a:r>
              <a:rPr lang="zh-TW" altLang="en-US" i="0" kern="0" dirty="0" smtClean="0">
                <a:solidFill>
                  <a:schemeClr val="tx1"/>
                </a:solidFill>
              </a:rPr>
              <a:t>根據</a:t>
            </a:r>
            <a:r>
              <a:rPr lang="en-US" altLang="zh-TW" i="0" kern="0" dirty="0" smtClean="0">
                <a:solidFill>
                  <a:schemeClr val="tx1"/>
                </a:solidFill>
              </a:rPr>
              <a:t>ECSF</a:t>
            </a:r>
            <a:r>
              <a:rPr lang="zh-TW" altLang="en-US" i="0" kern="0" dirty="0" smtClean="0">
                <a:solidFill>
                  <a:schemeClr val="tx1"/>
                </a:solidFill>
              </a:rPr>
              <a:t>規劃底下學習課程</a:t>
            </a:r>
            <a:endParaRPr lang="en-US" altLang="zh-TW" i="0" kern="0" dirty="0" smtClean="0">
              <a:solidFill>
                <a:schemeClr val="tx1"/>
              </a:solidFill>
            </a:endParaRPr>
          </a:p>
          <a:p>
            <a:pPr lvl="1"/>
            <a:r>
              <a:rPr lang="en-US" altLang="zh-TW" sz="2000" kern="0" dirty="0">
                <a:solidFill>
                  <a:schemeClr val="tx1"/>
                </a:solidFill>
              </a:rPr>
              <a:t>FOR498: Digital Acquisition and Rapid Triage.</a:t>
            </a:r>
          </a:p>
          <a:p>
            <a:pPr lvl="1"/>
            <a:r>
              <a:rPr lang="en-US" altLang="zh-TW" sz="2000" kern="0" dirty="0">
                <a:solidFill>
                  <a:schemeClr val="tx1"/>
                </a:solidFill>
              </a:rPr>
              <a:t>FOR500: Windows Forensic Analysis</a:t>
            </a:r>
          </a:p>
          <a:p>
            <a:pPr lvl="1"/>
            <a:r>
              <a:rPr lang="en-US" altLang="zh-TW" sz="2000" kern="0" dirty="0">
                <a:solidFill>
                  <a:schemeClr val="tx1"/>
                </a:solidFill>
              </a:rPr>
              <a:t>FOR508: Advanced Incident Response, Threat Hunting, and Digital Forensics</a:t>
            </a:r>
          </a:p>
          <a:p>
            <a:pPr lvl="1"/>
            <a:r>
              <a:rPr lang="en-US" altLang="zh-TW" sz="2000" kern="0" dirty="0">
                <a:solidFill>
                  <a:schemeClr val="tx1"/>
                </a:solidFill>
              </a:rPr>
              <a:t>FOR528: Ransomware for Incident Responders</a:t>
            </a:r>
          </a:p>
          <a:p>
            <a:pPr lvl="1"/>
            <a:r>
              <a:rPr lang="en-US" altLang="zh-TW" sz="2000" kern="0" dirty="0">
                <a:solidFill>
                  <a:schemeClr val="tx1"/>
                </a:solidFill>
              </a:rPr>
              <a:t>FOR572: Advanced Network Forensics: Threat Hunting, Analysis, and Incident Response</a:t>
            </a:r>
          </a:p>
          <a:p>
            <a:pPr lvl="1"/>
            <a:r>
              <a:rPr lang="en-US" altLang="zh-TW" sz="2000" kern="0" dirty="0">
                <a:solidFill>
                  <a:schemeClr val="tx1"/>
                </a:solidFill>
              </a:rPr>
              <a:t>FOR578: Cyber Threat Intelligence</a:t>
            </a:r>
          </a:p>
          <a:p>
            <a:pPr lvl="1"/>
            <a:r>
              <a:rPr lang="en-US" altLang="zh-TW" sz="2000" kern="0" dirty="0">
                <a:solidFill>
                  <a:schemeClr val="tx1"/>
                </a:solidFill>
              </a:rPr>
              <a:t>FOR608: Enterprise-Class Incident Response &amp; Threat </a:t>
            </a:r>
            <a:r>
              <a:rPr lang="en-US" altLang="zh-TW" sz="2000" kern="0" dirty="0" smtClean="0">
                <a:solidFill>
                  <a:schemeClr val="tx1"/>
                </a:solidFill>
              </a:rPr>
              <a:t>Hunting</a:t>
            </a:r>
          </a:p>
          <a:p>
            <a:r>
              <a:rPr lang="zh-TW" altLang="en-US" sz="2400" kern="0" dirty="0" smtClean="0"/>
              <a:t>請上</a:t>
            </a:r>
            <a:r>
              <a:rPr lang="en-US" altLang="zh-TW" sz="2400" kern="0" dirty="0" smtClean="0"/>
              <a:t>SANS</a:t>
            </a:r>
            <a:r>
              <a:rPr lang="zh-TW" altLang="en-US" sz="2400" kern="0" dirty="0" smtClean="0"/>
              <a:t>網站查詢上述課程內容並討論你最想學習的部分</a:t>
            </a:r>
            <a:r>
              <a:rPr lang="en-US" altLang="zh-TW" sz="2400" kern="0" dirty="0" smtClean="0"/>
              <a:t>(</a:t>
            </a:r>
            <a:r>
              <a:rPr lang="zh-TW" altLang="en-US" sz="2400" kern="0" dirty="0" smtClean="0"/>
              <a:t>至少五項</a:t>
            </a:r>
            <a:r>
              <a:rPr lang="en-US" altLang="zh-TW" sz="2400" kern="0" dirty="0" smtClean="0"/>
              <a:t>)</a:t>
            </a:r>
          </a:p>
          <a:p>
            <a:r>
              <a:rPr lang="zh-TW" altLang="en-US" sz="2400" kern="0" dirty="0" smtClean="0">
                <a:solidFill>
                  <a:schemeClr val="tx1"/>
                </a:solidFill>
              </a:rPr>
              <a:t>課後研習</a:t>
            </a:r>
            <a:r>
              <a:rPr lang="en-US" altLang="zh-TW" sz="2400" kern="0" dirty="0" smtClean="0">
                <a:solidFill>
                  <a:schemeClr val="tx1"/>
                </a:solidFill>
              </a:rPr>
              <a:t>:</a:t>
            </a:r>
            <a:r>
              <a:rPr lang="zh-TW" altLang="en-US" sz="2400" kern="0" dirty="0" smtClean="0">
                <a:solidFill>
                  <a:schemeClr val="tx1"/>
                </a:solidFill>
              </a:rPr>
              <a:t>規畫你成為數位鑑識調查人員的學習地圖</a:t>
            </a:r>
            <a:endParaRPr lang="en-US" altLang="zh-TW" sz="2400" kern="0" dirty="0">
              <a:solidFill>
                <a:schemeClr val="tx1"/>
              </a:solidFill>
            </a:endParaRPr>
          </a:p>
          <a:p>
            <a:endParaRPr lang="en-US" altLang="zh-TW" i="0" kern="0" dirty="0">
              <a:solidFill>
                <a:schemeClr val="tx1"/>
              </a:solidFill>
            </a:endParaRPr>
          </a:p>
        </p:txBody>
      </p:sp>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a:xfrm>
            <a:off x="186856" y="131120"/>
            <a:ext cx="1816511" cy="777600"/>
          </a:xfrm>
        </p:spPr>
        <p:txBody>
          <a:bodyPr/>
          <a:lstStyle/>
          <a:p>
            <a:r>
              <a:rPr lang="zh-TW" altLang="en-US" dirty="0" smtClean="0"/>
              <a:t>作業</a:t>
            </a:r>
            <a:r>
              <a:rPr lang="en-US" altLang="zh-TW" dirty="0" smtClean="0"/>
              <a:t>:</a:t>
            </a:r>
            <a:endParaRPr lang="zh-TW" altLang="en-US" dirty="0"/>
          </a:p>
        </p:txBody>
      </p:sp>
    </p:spTree>
    <p:extLst>
      <p:ext uri="{BB962C8B-B14F-4D97-AF65-F5344CB8AC3E}">
        <p14:creationId xmlns:p14="http://schemas.microsoft.com/office/powerpoint/2010/main" val="25692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木刻字型">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刻字型">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木刻字型</Template>
  <TotalTime>374</TotalTime>
  <Words>4507</Words>
  <Application>Microsoft Office PowerPoint</Application>
  <PresentationFormat>如螢幕大小 (4:3)</PresentationFormat>
  <Paragraphs>533</Paragraphs>
  <Slides>99</Slides>
  <Notes>66</Notes>
  <HiddenSlides>0</HiddenSlides>
  <MMClips>0</MMClips>
  <ScaleCrop>false</ScaleCrop>
  <HeadingPairs>
    <vt:vector size="6" baseType="variant">
      <vt:variant>
        <vt:lpstr>使用字型</vt:lpstr>
      </vt:variant>
      <vt:variant>
        <vt:i4>16</vt:i4>
      </vt:variant>
      <vt:variant>
        <vt:lpstr>佈景主題</vt:lpstr>
      </vt:variant>
      <vt:variant>
        <vt:i4>1</vt:i4>
      </vt:variant>
      <vt:variant>
        <vt:lpstr>投影片標題</vt:lpstr>
      </vt:variant>
      <vt:variant>
        <vt:i4>99</vt:i4>
      </vt:variant>
    </vt:vector>
  </HeadingPairs>
  <TitlesOfParts>
    <vt:vector size="116" baseType="lpstr">
      <vt:lpstr>DokChampa</vt:lpstr>
      <vt:lpstr>方正姚体</vt:lpstr>
      <vt:lpstr>FZYaoTi (本文)</vt:lpstr>
      <vt:lpstr>HG明朝B</vt:lpstr>
      <vt:lpstr>SimSun-18030</vt:lpstr>
      <vt:lpstr>Microsoft JhengHei</vt:lpstr>
      <vt:lpstr>Microsoft JhengHei</vt:lpstr>
      <vt:lpstr>新細明體</vt:lpstr>
      <vt:lpstr>新細明體</vt:lpstr>
      <vt:lpstr>標楷體</vt:lpstr>
      <vt:lpstr>Arial</vt:lpstr>
      <vt:lpstr>Calibri</vt:lpstr>
      <vt:lpstr>Rockwell</vt:lpstr>
      <vt:lpstr>Rockwell Condensed</vt:lpstr>
      <vt:lpstr>Times New Roman</vt:lpstr>
      <vt:lpstr>Wingdings</vt:lpstr>
      <vt:lpstr>木刻字型</vt:lpstr>
      <vt:lpstr>資安攻防實務 之藍隊技術の Windows Forensics</vt:lpstr>
      <vt:lpstr>Agenda</vt:lpstr>
      <vt:lpstr>Windows數位鑑識</vt:lpstr>
      <vt:lpstr>常用的Windows Artifacts</vt:lpstr>
      <vt:lpstr>Widnows登錄檔鑑識分析(1/5)</vt:lpstr>
      <vt:lpstr>Widnows登錄檔鑑識分析(2/5)</vt:lpstr>
      <vt:lpstr>reg命令列指令(CLI)</vt:lpstr>
      <vt:lpstr>Widnows登錄檔鑑識分析(3/5)</vt:lpstr>
      <vt:lpstr>Widnows登錄檔鑑識分析(3/5)</vt:lpstr>
      <vt:lpstr>Widnows登錄檔鑑識分析(4/5)</vt:lpstr>
      <vt:lpstr>Widnows登錄檔鑑識分析(4/5)</vt:lpstr>
      <vt:lpstr>Widnows登錄檔鑑識分析(5/5)</vt:lpstr>
      <vt:lpstr>Widnows登錄檔鑑識分析工具(1/2)</vt:lpstr>
      <vt:lpstr>Widnows登錄檔鑑識分析工具(2/2)</vt:lpstr>
      <vt:lpstr>PowerPoint 簡報</vt:lpstr>
      <vt:lpstr>NIST電腦鑑識工具測試計劃</vt:lpstr>
      <vt:lpstr>課後延伸閱讀</vt:lpstr>
      <vt:lpstr>常用的硬體式資料擷取工具</vt:lpstr>
      <vt:lpstr>常用的軟體式資料擷取工具</vt:lpstr>
      <vt:lpstr>實作練習:安裝與使用FTk imager</vt:lpstr>
      <vt:lpstr>課後練習:記憶體擷取</vt:lpstr>
      <vt:lpstr>PowerPoint 簡報</vt:lpstr>
      <vt:lpstr>實作練習：安裝與使用Autopsy(1/3)</vt:lpstr>
      <vt:lpstr>實作練習：安裝與使用Autopsy(2/3)</vt:lpstr>
      <vt:lpstr>實作練習：安裝與使用Autopsy(3/3)</vt:lpstr>
      <vt:lpstr>第一階段：建立分析案件相關資料</vt:lpstr>
      <vt:lpstr>第一階段：建立分析案件相關資料</vt:lpstr>
      <vt:lpstr>第一階段：建立分析案件相關資料</vt:lpstr>
      <vt:lpstr>第二階段：將相關檔案匯入</vt:lpstr>
      <vt:lpstr>第二階段：將相關檔案匯入</vt:lpstr>
      <vt:lpstr>第二階段：將相關檔案匯入</vt:lpstr>
      <vt:lpstr>第二階段：將相關檔案匯入</vt:lpstr>
      <vt:lpstr>第二階段：將相關檔案匯入</vt:lpstr>
      <vt:lpstr>PowerPoint 簡報</vt:lpstr>
      <vt:lpstr>PowerPoint 簡報</vt:lpstr>
      <vt:lpstr>PowerPoint 簡報</vt:lpstr>
      <vt:lpstr>PowerPoint 簡報</vt:lpstr>
      <vt:lpstr>PowerPoint 簡報</vt:lpstr>
      <vt:lpstr>實作練習：安裝與使用Autopsy(1/8)</vt:lpstr>
      <vt:lpstr>實作練習：安裝與使用Autopsy(2/8)</vt:lpstr>
      <vt:lpstr>實作練習：安裝與使用Autopsy(3/8)</vt:lpstr>
      <vt:lpstr>實作練習：安裝與使用Autopsy(4/8)</vt:lpstr>
      <vt:lpstr>實作練習：安裝與使用Autopsy(5/8)</vt:lpstr>
      <vt:lpstr>實作練習：安裝與使用Autopsy(6/8)</vt:lpstr>
      <vt:lpstr>123WASP</vt:lpstr>
      <vt:lpstr>123WASP</vt:lpstr>
      <vt:lpstr>123WASP</vt:lpstr>
      <vt:lpstr>123WASP</vt:lpstr>
      <vt:lpstr>2. Anonymizer</vt:lpstr>
      <vt:lpstr>2. Anonymizer</vt:lpstr>
      <vt:lpstr>3. Cain</vt:lpstr>
      <vt:lpstr>3. Cain</vt:lpstr>
      <vt:lpstr>4. Ethereal</vt:lpstr>
      <vt:lpstr>5. Look@LAN</vt:lpstr>
      <vt:lpstr>5. Look@LAN</vt:lpstr>
      <vt:lpstr>5. Look@LAN</vt:lpstr>
      <vt:lpstr>5. Look@LAN</vt:lpstr>
      <vt:lpstr>6. NetStumbler</vt:lpstr>
      <vt:lpstr>實作練習：安裝與使用Autopsy(7/8)</vt:lpstr>
      <vt:lpstr>實作練習：安裝與使用Autopsy(8/8)</vt:lpstr>
      <vt:lpstr>實作練習：登錄檔鑑識分析(1/4)</vt:lpstr>
      <vt:lpstr>實作練習：登錄檔鑑識分析(2/4)</vt:lpstr>
      <vt:lpstr>實作練習：登錄檔鑑識分析(3/4)</vt:lpstr>
      <vt:lpstr>實作練習：登錄檔鑑識分析(3/4)</vt:lpstr>
      <vt:lpstr>實作練習：登錄檔鑑識分析(3/4)</vt:lpstr>
      <vt:lpstr>實作練習：登錄檔鑑識分析(4/4)</vt:lpstr>
      <vt:lpstr>[課後練習]</vt:lpstr>
      <vt:lpstr>[課後練習]</vt:lpstr>
      <vt:lpstr>實作練習：登錄檔鑑識分析(1/3)</vt:lpstr>
      <vt:lpstr>實作練習：登錄檔鑑識分析(2/3)</vt:lpstr>
      <vt:lpstr>實作練習：登錄檔鑑識分析(3/3)</vt:lpstr>
      <vt:lpstr>實作練習：登錄檔鑑識分析(3/3)</vt:lpstr>
      <vt:lpstr>實作練習：登錄檔鑑識分析</vt:lpstr>
      <vt:lpstr>實作練習：登錄檔鑑識分析</vt:lpstr>
      <vt:lpstr>實作練習：登錄檔鑑識分析</vt:lpstr>
      <vt:lpstr>實作練習：登錄檔鑑識分析</vt:lpstr>
      <vt:lpstr>PowerPoint 簡報</vt:lpstr>
      <vt:lpstr>PowerPoint 簡報</vt:lpstr>
      <vt:lpstr>PowerPoint 簡報</vt:lpstr>
      <vt:lpstr>最後記錄的電腦關閉日期/時間是2004–08–27 23:46:33</vt:lpstr>
      <vt:lpstr>實作練習：登錄檔鑑識分析</vt:lpstr>
      <vt:lpstr>實作練習：登錄檔鑑識分析</vt:lpstr>
      <vt:lpstr>PowerPoint 簡報</vt:lpstr>
      <vt:lpstr>PowerPoint 簡報</vt:lpstr>
      <vt:lpstr>實作練習：登錄檔鑑識分析</vt:lpstr>
      <vt:lpstr>PowerPoint 簡報</vt:lpstr>
      <vt:lpstr>[課後練習]</vt:lpstr>
      <vt:lpstr>PowerPoint 簡報</vt:lpstr>
      <vt:lpstr>實作練習:安裝與使用Autopsy</vt:lpstr>
      <vt:lpstr>實作練習:安裝與使用Autopsy</vt:lpstr>
      <vt:lpstr>實作練習:安裝與使用Autopsy</vt:lpstr>
      <vt:lpstr>實作練習:安裝與使用Autopsy</vt:lpstr>
      <vt:lpstr>實作練習:安裝與使用Autopsy</vt:lpstr>
      <vt:lpstr>實作練習:安裝與使用Autopsy</vt:lpstr>
      <vt:lpstr>實作練習:安裝與使用Autopsy</vt:lpstr>
      <vt:lpstr>實作練習:安裝與使用Autopsy</vt:lpstr>
      <vt:lpstr>實作練習:安裝與使用Autopsy</vt:lpstr>
      <vt:lpstr>PowerPoint 簡報</vt:lpstr>
      <vt:lpstr>作業:</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資安攻防實務 之藍隊技術の Windows Forensics</dc:title>
  <dc:creator>owner</dc:creator>
  <cp:lastModifiedBy>owner</cp:lastModifiedBy>
  <cp:revision>52</cp:revision>
  <dcterms:created xsi:type="dcterms:W3CDTF">2023-10-24T02:51:05Z</dcterms:created>
  <dcterms:modified xsi:type="dcterms:W3CDTF">2023-12-12T13:47:41Z</dcterms:modified>
</cp:coreProperties>
</file>